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58" r:id="rId3"/>
    <p:sldId id="271" r:id="rId4"/>
    <p:sldId id="272" r:id="rId5"/>
    <p:sldId id="273" r:id="rId6"/>
    <p:sldId id="260" r:id="rId7"/>
    <p:sldId id="261" r:id="rId8"/>
    <p:sldId id="274" r:id="rId9"/>
    <p:sldId id="275" r:id="rId10"/>
    <p:sldId id="276" r:id="rId11"/>
    <p:sldId id="270" r:id="rId12"/>
    <p:sldId id="278" r:id="rId13"/>
    <p:sldId id="277" r:id="rId14"/>
    <p:sldId id="279" r:id="rId15"/>
    <p:sldId id="262" r:id="rId16"/>
    <p:sldId id="267" r:id="rId17"/>
    <p:sldId id="268" r:id="rId18"/>
    <p:sldId id="263" r:id="rId19"/>
    <p:sldId id="280" r:id="rId20"/>
    <p:sldId id="281" r:id="rId21"/>
    <p:sldId id="269" r:id="rId22"/>
    <p:sldId id="283" r:id="rId23"/>
    <p:sldId id="284" r:id="rId24"/>
    <p:sldId id="282" r:id="rId25"/>
    <p:sldId id="266" r:id="rId26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83" autoAdjust="0"/>
  </p:normalViewPr>
  <p:slideViewPr>
    <p:cSldViewPr snapToGrid="0">
      <p:cViewPr>
        <p:scale>
          <a:sx n="105" d="100"/>
          <a:sy n="105" d="100"/>
        </p:scale>
        <p:origin x="-96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42BC11-90CF-49FF-8D61-E8A8AAFE1BB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0EFAF7DB-220E-474B-A306-B18848A2E64E}">
      <dgm:prSet phldrT="[Text]"/>
      <dgm:spPr>
        <a:solidFill>
          <a:schemeClr val="accent5">
            <a:lumMod val="50000"/>
          </a:schemeClr>
        </a:solidFill>
      </dgm:spPr>
      <dgm:t>
        <a:bodyPr rtlCol="0"/>
        <a:lstStyle/>
        <a:p>
          <a:pPr rtl="0"/>
          <a:r>
            <a:rPr lang="en-GB" dirty="0" smtClean="0"/>
            <a:t>-</a:t>
          </a:r>
          <a:endParaRPr lang="en-GB" dirty="0"/>
        </a:p>
      </dgm:t>
    </dgm:pt>
    <dgm:pt modelId="{ADEA5C60-BA03-45CE-8AE4-87E8350E817F}" type="parTrans" cxnId="{E88E6FD0-5EE8-42CE-8AC4-D71962510EE7}">
      <dgm:prSet/>
      <dgm:spPr/>
      <dgm:t>
        <a:bodyPr rtlCol="0"/>
        <a:lstStyle/>
        <a:p>
          <a:pPr rtl="0"/>
          <a:endParaRPr lang="en-US"/>
        </a:p>
      </dgm:t>
    </dgm:pt>
    <dgm:pt modelId="{8655DB40-16AB-41AF-B7B9-C009642A6E8E}" type="sibTrans" cxnId="{E88E6FD0-5EE8-42CE-8AC4-D71962510EE7}">
      <dgm:prSet/>
      <dgm:spPr/>
      <dgm:t>
        <a:bodyPr rtlCol="0"/>
        <a:lstStyle/>
        <a:p>
          <a:pPr rtl="0"/>
          <a:endParaRPr lang="en-US"/>
        </a:p>
      </dgm:t>
    </dgm:pt>
    <dgm:pt modelId="{9CA7C66F-6CF9-4093-95BD-C861D9811AA0}">
      <dgm:prSet phldrT="[Text]"/>
      <dgm:spPr>
        <a:solidFill>
          <a:schemeClr val="accent3">
            <a:lumMod val="50000"/>
          </a:schemeClr>
        </a:solidFill>
      </dgm:spPr>
      <dgm:t>
        <a:bodyPr rtlCol="0"/>
        <a:lstStyle/>
        <a:p>
          <a:pPr rtl="0"/>
          <a:r>
            <a:rPr lang="en-GB" dirty="0" smtClean="0"/>
            <a:t>Oxt</a:t>
          </a:r>
          <a:r>
            <a:rPr lang="en-GB" baseline="-25000" dirty="0" smtClean="0"/>
            <a:t>1A</a:t>
          </a:r>
          <a:endParaRPr lang="en-GB" baseline="-25000" dirty="0"/>
        </a:p>
      </dgm:t>
      <dgm:extLst>
        <a:ext uri="{E40237B7-FDA0-4F09-8148-C483321AD2D9}">
          <dgm14:cNvPr xmlns:dgm14="http://schemas.microsoft.com/office/drawing/2010/diagram" id="0" name="" descr="Basic Block List" title="SmartArt"/>
        </a:ext>
      </dgm:extLst>
    </dgm:pt>
    <dgm:pt modelId="{5C383048-3A83-419C-82E9-AA46D2B4FFD3}" type="parTrans" cxnId="{1A254136-9EEE-43D0-BC71-1289B085104A}">
      <dgm:prSet/>
      <dgm:spPr/>
      <dgm:t>
        <a:bodyPr rtlCol="0"/>
        <a:lstStyle/>
        <a:p>
          <a:pPr rtl="0"/>
          <a:endParaRPr lang="en-US"/>
        </a:p>
      </dgm:t>
    </dgm:pt>
    <dgm:pt modelId="{9AC506A7-F034-46F5-B26F-46FD22856FB4}" type="sibTrans" cxnId="{1A254136-9EEE-43D0-BC71-1289B085104A}">
      <dgm:prSet/>
      <dgm:spPr/>
      <dgm:t>
        <a:bodyPr rtlCol="0"/>
        <a:lstStyle/>
        <a:p>
          <a:pPr rtl="0"/>
          <a:endParaRPr lang="en-US"/>
        </a:p>
      </dgm:t>
    </dgm:pt>
    <dgm:pt modelId="{8AEC6483-23EF-4414-8E2A-6A005181899E}">
      <dgm:prSet phldrT="[Text]"/>
      <dgm:spPr/>
      <dgm:t>
        <a:bodyPr rtlCol="0"/>
        <a:lstStyle/>
        <a:p>
          <a:pPr rtl="0"/>
          <a:r>
            <a:rPr lang="en-GB" dirty="0" smtClean="0"/>
            <a:t>-</a:t>
          </a:r>
          <a:endParaRPr lang="en-GB" dirty="0"/>
        </a:p>
      </dgm:t>
    </dgm:pt>
    <dgm:pt modelId="{526DBE94-00A7-461E-AF61-51DFFA468BD0}" type="parTrans" cxnId="{976405B9-79B8-494E-A105-801AB128A327}">
      <dgm:prSet/>
      <dgm:spPr/>
      <dgm:t>
        <a:bodyPr rtlCol="0"/>
        <a:lstStyle/>
        <a:p>
          <a:pPr rtl="0"/>
          <a:endParaRPr lang="en-US"/>
        </a:p>
      </dgm:t>
    </dgm:pt>
    <dgm:pt modelId="{C81D2561-AE20-4589-919A-5479573342B0}" type="sibTrans" cxnId="{976405B9-79B8-494E-A105-801AB128A327}">
      <dgm:prSet/>
      <dgm:spPr/>
      <dgm:t>
        <a:bodyPr rtlCol="0"/>
        <a:lstStyle/>
        <a:p>
          <a:pPr rtl="0"/>
          <a:endParaRPr lang="en-US"/>
        </a:p>
      </dgm:t>
    </dgm:pt>
    <dgm:pt modelId="{056BF56F-CC43-4DDD-9D89-CA94DE101ECC}">
      <dgm:prSet phldrT="[Text]"/>
      <dgm:spPr>
        <a:solidFill>
          <a:schemeClr val="accent5">
            <a:lumMod val="75000"/>
          </a:schemeClr>
        </a:solidFill>
      </dgm:spPr>
      <dgm:t>
        <a:bodyPr rtlCol="0"/>
        <a:lstStyle/>
        <a:p>
          <a:pPr rtl="0"/>
          <a:r>
            <a:rPr lang="en-GB" dirty="0" smtClean="0"/>
            <a:t>CRF</a:t>
          </a:r>
          <a:r>
            <a:rPr lang="en-GB" baseline="-25000" dirty="0" smtClean="0"/>
            <a:t>1  </a:t>
          </a:r>
          <a:r>
            <a:rPr lang="en-GB" dirty="0" smtClean="0"/>
            <a:t>  CRF</a:t>
          </a:r>
          <a:r>
            <a:rPr lang="en-GB" baseline="-25000" dirty="0" smtClean="0"/>
            <a:t>2</a:t>
          </a:r>
          <a:endParaRPr lang="en-GB" baseline="-25000" dirty="0"/>
        </a:p>
      </dgm:t>
    </dgm:pt>
    <dgm:pt modelId="{001921C4-E4A3-488C-B466-13D798BB2038}" type="parTrans" cxnId="{778F2B2A-B50E-4B4B-8031-BBB0BAF3076A}">
      <dgm:prSet/>
      <dgm:spPr/>
      <dgm:t>
        <a:bodyPr rtlCol="0"/>
        <a:lstStyle/>
        <a:p>
          <a:pPr rtl="0"/>
          <a:endParaRPr lang="en-US"/>
        </a:p>
      </dgm:t>
    </dgm:pt>
    <dgm:pt modelId="{B28DA56B-359A-427D-B40B-7C9A5E29DAD4}" type="sibTrans" cxnId="{778F2B2A-B50E-4B4B-8031-BBB0BAF3076A}">
      <dgm:prSet/>
      <dgm:spPr/>
      <dgm:t>
        <a:bodyPr rtlCol="0"/>
        <a:lstStyle/>
        <a:p>
          <a:pPr rtl="0"/>
          <a:endParaRPr lang="en-US"/>
        </a:p>
      </dgm:t>
    </dgm:pt>
    <dgm:pt modelId="{204779DA-9EFD-416C-AA17-3047285492E6}">
      <dgm:prSet phldrT="[Text]"/>
      <dgm:spPr>
        <a:solidFill>
          <a:schemeClr val="accent6">
            <a:lumMod val="50000"/>
          </a:schemeClr>
        </a:solidFill>
      </dgm:spPr>
      <dgm:t>
        <a:bodyPr rtlCol="0"/>
        <a:lstStyle/>
        <a:p>
          <a:pPr rtl="0"/>
          <a:r>
            <a:rPr lang="el-GR" dirty="0" smtClean="0">
              <a:latin typeface="Times New Roman"/>
              <a:cs typeface="Times New Roman"/>
            </a:rPr>
            <a:t>κ</a:t>
          </a:r>
          <a:r>
            <a:rPr lang="en-GB" dirty="0" smtClean="0"/>
            <a:t>OR     </a:t>
          </a:r>
          <a:r>
            <a:rPr lang="el-GR" dirty="0" smtClean="0">
              <a:latin typeface="Times New Roman"/>
              <a:cs typeface="Times New Roman"/>
            </a:rPr>
            <a:t>μ</a:t>
          </a:r>
          <a:r>
            <a:rPr lang="en-GB" dirty="0" smtClean="0"/>
            <a:t>OR</a:t>
          </a:r>
          <a:endParaRPr lang="en-GB" dirty="0"/>
        </a:p>
      </dgm:t>
    </dgm:pt>
    <dgm:pt modelId="{10182E5A-267A-4FF5-8BE4-365E5F0F59FD}" type="parTrans" cxnId="{4B45AE37-5E95-4459-A22C-A76A562E440A}">
      <dgm:prSet/>
      <dgm:spPr/>
      <dgm:t>
        <a:bodyPr rtlCol="0"/>
        <a:lstStyle/>
        <a:p>
          <a:pPr rtl="0"/>
          <a:endParaRPr lang="en-US"/>
        </a:p>
      </dgm:t>
    </dgm:pt>
    <dgm:pt modelId="{89F8EF12-ABE9-4852-AA60-32F3BE4FD92C}" type="sibTrans" cxnId="{4B45AE37-5E95-4459-A22C-A76A562E440A}">
      <dgm:prSet/>
      <dgm:spPr/>
      <dgm:t>
        <a:bodyPr rtlCol="0"/>
        <a:lstStyle/>
        <a:p>
          <a:pPr rtl="0"/>
          <a:endParaRPr lang="en-US"/>
        </a:p>
      </dgm:t>
    </dgm:pt>
    <dgm:pt modelId="{FBE57202-63C6-4AC6-8A48-2F7EEDE18422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el-GR" dirty="0" smtClean="0">
              <a:latin typeface="Times New Roman"/>
              <a:cs typeface="Times New Roman"/>
            </a:rPr>
            <a:t>δ</a:t>
          </a:r>
          <a:r>
            <a:rPr lang="en-GB" dirty="0" smtClean="0"/>
            <a:t>OR     </a:t>
          </a:r>
          <a:r>
            <a:rPr lang="el-GR" dirty="0" smtClean="0">
              <a:latin typeface="Times New Roman"/>
              <a:cs typeface="Times New Roman"/>
            </a:rPr>
            <a:t>μ</a:t>
          </a:r>
          <a:r>
            <a:rPr lang="en-GB" dirty="0" smtClean="0"/>
            <a:t>OR</a:t>
          </a:r>
          <a:endParaRPr lang="en-GB" dirty="0"/>
        </a:p>
      </dgm:t>
    </dgm:pt>
    <dgm:pt modelId="{22E9EA7B-06A1-4DB0-8C13-4FDDC38F5300}" type="parTrans" cxnId="{89F86E09-7B46-4DCB-A438-8B1FC1DB0A71}">
      <dgm:prSet/>
      <dgm:spPr/>
      <dgm:t>
        <a:bodyPr rtlCol="0"/>
        <a:lstStyle/>
        <a:p>
          <a:pPr rtl="0"/>
          <a:endParaRPr lang="en-US"/>
        </a:p>
      </dgm:t>
    </dgm:pt>
    <dgm:pt modelId="{29B1D402-63E0-4277-B9B1-DE1AE207061C}" type="sibTrans" cxnId="{89F86E09-7B46-4DCB-A438-8B1FC1DB0A71}">
      <dgm:prSet/>
      <dgm:spPr/>
      <dgm:t>
        <a:bodyPr rtlCol="0"/>
        <a:lstStyle/>
        <a:p>
          <a:pPr rtl="0"/>
          <a:endParaRPr lang="en-US"/>
        </a:p>
      </dgm:t>
    </dgm:pt>
    <dgm:pt modelId="{068CCA7D-1404-4068-AB93-6968EFC37502}" type="pres">
      <dgm:prSet presAssocID="{B842BC11-90CF-49FF-8D61-E8A8AAFE1BB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A4FAF7-2B1B-440D-AB04-52061A8327A8}" type="pres">
      <dgm:prSet presAssocID="{0EFAF7DB-220E-474B-A306-B18848A2E64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6C629E-FD24-4979-AD6C-FF765663342C}" type="pres">
      <dgm:prSet presAssocID="{8655DB40-16AB-41AF-B7B9-C009642A6E8E}" presName="sibTrans" presStyleCnt="0"/>
      <dgm:spPr/>
    </dgm:pt>
    <dgm:pt modelId="{C593AB34-4B84-4F47-A09D-1663F9F71AFC}" type="pres">
      <dgm:prSet presAssocID="{9CA7C66F-6CF9-4093-95BD-C861D9811AA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D6466A-5AEB-4BDD-BDCC-43ADA92E714A}" type="pres">
      <dgm:prSet presAssocID="{9AC506A7-F034-46F5-B26F-46FD22856FB4}" presName="sibTrans" presStyleCnt="0"/>
      <dgm:spPr/>
    </dgm:pt>
    <dgm:pt modelId="{917D3CD9-BA5B-404E-931F-223BF970C99B}" type="pres">
      <dgm:prSet presAssocID="{8AEC6483-23EF-4414-8E2A-6A005181899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3BB6F-28BD-4A03-B872-7769C680243B}" type="pres">
      <dgm:prSet presAssocID="{C81D2561-AE20-4589-919A-5479573342B0}" presName="sibTrans" presStyleCnt="0"/>
      <dgm:spPr/>
    </dgm:pt>
    <dgm:pt modelId="{4F7EBD7D-DFCF-42D9-919C-E6E65091B79C}" type="pres">
      <dgm:prSet presAssocID="{056BF56F-CC43-4DDD-9D89-CA94DE101EC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1926FB-9294-4D9C-9214-4CEF0275C497}" type="pres">
      <dgm:prSet presAssocID="{B28DA56B-359A-427D-B40B-7C9A5E29DAD4}" presName="sibTrans" presStyleCnt="0"/>
      <dgm:spPr/>
    </dgm:pt>
    <dgm:pt modelId="{CB52FD11-6E75-4074-AC8F-10E0FD59B7A0}" type="pres">
      <dgm:prSet presAssocID="{204779DA-9EFD-416C-AA17-3047285492E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88CD8-2C19-489E-9D24-02924B217C45}" type="pres">
      <dgm:prSet presAssocID="{89F8EF12-ABE9-4852-AA60-32F3BE4FD92C}" presName="sibTrans" presStyleCnt="0"/>
      <dgm:spPr/>
    </dgm:pt>
    <dgm:pt modelId="{76049CD1-75A7-4C80-9C4F-81F0D3E4B5DC}" type="pres">
      <dgm:prSet presAssocID="{FBE57202-63C6-4AC6-8A48-2F7EEDE1842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739289-C7F5-4C2B-8002-E64A84A3CCF1}" type="presOf" srcId="{9CA7C66F-6CF9-4093-95BD-C861D9811AA0}" destId="{C593AB34-4B84-4F47-A09D-1663F9F71AFC}" srcOrd="0" destOrd="0" presId="urn:microsoft.com/office/officeart/2005/8/layout/default"/>
    <dgm:cxn modelId="{778F2B2A-B50E-4B4B-8031-BBB0BAF3076A}" srcId="{B842BC11-90CF-49FF-8D61-E8A8AAFE1BB6}" destId="{056BF56F-CC43-4DDD-9D89-CA94DE101ECC}" srcOrd="3" destOrd="0" parTransId="{001921C4-E4A3-488C-B466-13D798BB2038}" sibTransId="{B28DA56B-359A-427D-B40B-7C9A5E29DAD4}"/>
    <dgm:cxn modelId="{976405B9-79B8-494E-A105-801AB128A327}" srcId="{B842BC11-90CF-49FF-8D61-E8A8AAFE1BB6}" destId="{8AEC6483-23EF-4414-8E2A-6A005181899E}" srcOrd="2" destOrd="0" parTransId="{526DBE94-00A7-461E-AF61-51DFFA468BD0}" sibTransId="{C81D2561-AE20-4589-919A-5479573342B0}"/>
    <dgm:cxn modelId="{7095E1F8-4EDE-4430-B07D-B7175589A733}" type="presOf" srcId="{B842BC11-90CF-49FF-8D61-E8A8AAFE1BB6}" destId="{068CCA7D-1404-4068-AB93-6968EFC37502}" srcOrd="0" destOrd="0" presId="urn:microsoft.com/office/officeart/2005/8/layout/default"/>
    <dgm:cxn modelId="{5257829B-1EC2-4B27-82CD-9A4900A3CEF5}" type="presOf" srcId="{204779DA-9EFD-416C-AA17-3047285492E6}" destId="{CB52FD11-6E75-4074-AC8F-10E0FD59B7A0}" srcOrd="0" destOrd="0" presId="urn:microsoft.com/office/officeart/2005/8/layout/default"/>
    <dgm:cxn modelId="{98E9781F-6C85-4C8B-A8C8-ACC68D56FD26}" type="presOf" srcId="{0EFAF7DB-220E-474B-A306-B18848A2E64E}" destId="{EAA4FAF7-2B1B-440D-AB04-52061A8327A8}" srcOrd="0" destOrd="0" presId="urn:microsoft.com/office/officeart/2005/8/layout/default"/>
    <dgm:cxn modelId="{4C41BE15-3799-4642-92AF-58F1C6904769}" type="presOf" srcId="{056BF56F-CC43-4DDD-9D89-CA94DE101ECC}" destId="{4F7EBD7D-DFCF-42D9-919C-E6E65091B79C}" srcOrd="0" destOrd="0" presId="urn:microsoft.com/office/officeart/2005/8/layout/default"/>
    <dgm:cxn modelId="{4B3A68AC-F7E0-44C7-B1C8-7CD80B465A26}" type="presOf" srcId="{8AEC6483-23EF-4414-8E2A-6A005181899E}" destId="{917D3CD9-BA5B-404E-931F-223BF970C99B}" srcOrd="0" destOrd="0" presId="urn:microsoft.com/office/officeart/2005/8/layout/default"/>
    <dgm:cxn modelId="{4B45AE37-5E95-4459-A22C-A76A562E440A}" srcId="{B842BC11-90CF-49FF-8D61-E8A8AAFE1BB6}" destId="{204779DA-9EFD-416C-AA17-3047285492E6}" srcOrd="4" destOrd="0" parTransId="{10182E5A-267A-4FF5-8BE4-365E5F0F59FD}" sibTransId="{89F8EF12-ABE9-4852-AA60-32F3BE4FD92C}"/>
    <dgm:cxn modelId="{89F86E09-7B46-4DCB-A438-8B1FC1DB0A71}" srcId="{B842BC11-90CF-49FF-8D61-E8A8AAFE1BB6}" destId="{FBE57202-63C6-4AC6-8A48-2F7EEDE18422}" srcOrd="5" destOrd="0" parTransId="{22E9EA7B-06A1-4DB0-8C13-4FDDC38F5300}" sibTransId="{29B1D402-63E0-4277-B9B1-DE1AE207061C}"/>
    <dgm:cxn modelId="{E88E6FD0-5EE8-42CE-8AC4-D71962510EE7}" srcId="{B842BC11-90CF-49FF-8D61-E8A8AAFE1BB6}" destId="{0EFAF7DB-220E-474B-A306-B18848A2E64E}" srcOrd="0" destOrd="0" parTransId="{ADEA5C60-BA03-45CE-8AE4-87E8350E817F}" sibTransId="{8655DB40-16AB-41AF-B7B9-C009642A6E8E}"/>
    <dgm:cxn modelId="{1A373FBE-0C0B-4365-8600-C5B96F883073}" type="presOf" srcId="{FBE57202-63C6-4AC6-8A48-2F7EEDE18422}" destId="{76049CD1-75A7-4C80-9C4F-81F0D3E4B5DC}" srcOrd="0" destOrd="0" presId="urn:microsoft.com/office/officeart/2005/8/layout/default"/>
    <dgm:cxn modelId="{1A254136-9EEE-43D0-BC71-1289B085104A}" srcId="{B842BC11-90CF-49FF-8D61-E8A8AAFE1BB6}" destId="{9CA7C66F-6CF9-4093-95BD-C861D9811AA0}" srcOrd="1" destOrd="0" parTransId="{5C383048-3A83-419C-82E9-AA46D2B4FFD3}" sibTransId="{9AC506A7-F034-46F5-B26F-46FD22856FB4}"/>
    <dgm:cxn modelId="{BC5FF21A-43E7-485A-B596-C5AADF327B05}" type="presParOf" srcId="{068CCA7D-1404-4068-AB93-6968EFC37502}" destId="{EAA4FAF7-2B1B-440D-AB04-52061A8327A8}" srcOrd="0" destOrd="0" presId="urn:microsoft.com/office/officeart/2005/8/layout/default"/>
    <dgm:cxn modelId="{7DBDEB3C-0922-4C11-B032-8800766EAAC7}" type="presParOf" srcId="{068CCA7D-1404-4068-AB93-6968EFC37502}" destId="{D86C629E-FD24-4979-AD6C-FF765663342C}" srcOrd="1" destOrd="0" presId="urn:microsoft.com/office/officeart/2005/8/layout/default"/>
    <dgm:cxn modelId="{613FE1F9-EF48-4B26-8AF0-FACA67BF29EB}" type="presParOf" srcId="{068CCA7D-1404-4068-AB93-6968EFC37502}" destId="{C593AB34-4B84-4F47-A09D-1663F9F71AFC}" srcOrd="2" destOrd="0" presId="urn:microsoft.com/office/officeart/2005/8/layout/default"/>
    <dgm:cxn modelId="{40AAE183-EE4F-4AB0-9437-11D5128906F3}" type="presParOf" srcId="{068CCA7D-1404-4068-AB93-6968EFC37502}" destId="{5AD6466A-5AEB-4BDD-BDCC-43ADA92E714A}" srcOrd="3" destOrd="0" presId="urn:microsoft.com/office/officeart/2005/8/layout/default"/>
    <dgm:cxn modelId="{0859D5FC-F1F1-41ED-AFE7-9ED996860B28}" type="presParOf" srcId="{068CCA7D-1404-4068-AB93-6968EFC37502}" destId="{917D3CD9-BA5B-404E-931F-223BF970C99B}" srcOrd="4" destOrd="0" presId="urn:microsoft.com/office/officeart/2005/8/layout/default"/>
    <dgm:cxn modelId="{235E33CA-9331-4C4F-9FB8-E86BD246400B}" type="presParOf" srcId="{068CCA7D-1404-4068-AB93-6968EFC37502}" destId="{D803BB6F-28BD-4A03-B872-7769C680243B}" srcOrd="5" destOrd="0" presId="urn:microsoft.com/office/officeart/2005/8/layout/default"/>
    <dgm:cxn modelId="{B063FF6D-1F2D-472D-8B4C-B6A378A09833}" type="presParOf" srcId="{068CCA7D-1404-4068-AB93-6968EFC37502}" destId="{4F7EBD7D-DFCF-42D9-919C-E6E65091B79C}" srcOrd="6" destOrd="0" presId="urn:microsoft.com/office/officeart/2005/8/layout/default"/>
    <dgm:cxn modelId="{8DEA9DD5-5136-4B11-90B8-93E3C16F0472}" type="presParOf" srcId="{068CCA7D-1404-4068-AB93-6968EFC37502}" destId="{371926FB-9294-4D9C-9214-4CEF0275C497}" srcOrd="7" destOrd="0" presId="urn:microsoft.com/office/officeart/2005/8/layout/default"/>
    <dgm:cxn modelId="{59493989-76F3-460C-95F9-0ACC1B69B031}" type="presParOf" srcId="{068CCA7D-1404-4068-AB93-6968EFC37502}" destId="{CB52FD11-6E75-4074-AC8F-10E0FD59B7A0}" srcOrd="8" destOrd="0" presId="urn:microsoft.com/office/officeart/2005/8/layout/default"/>
    <dgm:cxn modelId="{6A894F3B-0B32-4910-89E9-FF9567B8B041}" type="presParOf" srcId="{068CCA7D-1404-4068-AB93-6968EFC37502}" destId="{08588CD8-2C19-489E-9D24-02924B217C45}" srcOrd="9" destOrd="0" presId="urn:microsoft.com/office/officeart/2005/8/layout/default"/>
    <dgm:cxn modelId="{A2512EF8-018A-47CE-AD9F-9EF6FA2C53E3}" type="presParOf" srcId="{068CCA7D-1404-4068-AB93-6968EFC37502}" destId="{76049CD1-75A7-4C80-9C4F-81F0D3E4B5D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42BC11-90CF-49FF-8D61-E8A8AAFE1BB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0EFAF7DB-220E-474B-A306-B18848A2E64E}">
      <dgm:prSet phldrT="[Text]"/>
      <dgm:spPr>
        <a:solidFill>
          <a:schemeClr val="accent5">
            <a:lumMod val="50000"/>
          </a:schemeClr>
        </a:solidFill>
      </dgm:spPr>
      <dgm:t>
        <a:bodyPr rtlCol="0"/>
        <a:lstStyle/>
        <a:p>
          <a:pPr rtl="0"/>
          <a:r>
            <a:rPr lang="en-GB" dirty="0" smtClean="0"/>
            <a:t>-</a:t>
          </a:r>
          <a:endParaRPr lang="en-GB" dirty="0"/>
        </a:p>
      </dgm:t>
    </dgm:pt>
    <dgm:pt modelId="{ADEA5C60-BA03-45CE-8AE4-87E8350E817F}" type="parTrans" cxnId="{E88E6FD0-5EE8-42CE-8AC4-D71962510EE7}">
      <dgm:prSet/>
      <dgm:spPr/>
      <dgm:t>
        <a:bodyPr rtlCol="0"/>
        <a:lstStyle/>
        <a:p>
          <a:pPr rtl="0"/>
          <a:endParaRPr lang="en-US"/>
        </a:p>
      </dgm:t>
    </dgm:pt>
    <dgm:pt modelId="{8655DB40-16AB-41AF-B7B9-C009642A6E8E}" type="sibTrans" cxnId="{E88E6FD0-5EE8-42CE-8AC4-D71962510EE7}">
      <dgm:prSet/>
      <dgm:spPr/>
      <dgm:t>
        <a:bodyPr rtlCol="0"/>
        <a:lstStyle/>
        <a:p>
          <a:pPr rtl="0"/>
          <a:endParaRPr lang="en-US"/>
        </a:p>
      </dgm:t>
    </dgm:pt>
    <dgm:pt modelId="{9CA7C66F-6CF9-4093-95BD-C861D9811AA0}">
      <dgm:prSet phldrT="[Text]"/>
      <dgm:spPr>
        <a:solidFill>
          <a:schemeClr val="accent3">
            <a:lumMod val="50000"/>
          </a:schemeClr>
        </a:solidFill>
      </dgm:spPr>
      <dgm:t>
        <a:bodyPr rtlCol="0"/>
        <a:lstStyle/>
        <a:p>
          <a:pPr rtl="0"/>
          <a:r>
            <a:rPr lang="en-GB" dirty="0" smtClean="0"/>
            <a:t>NK</a:t>
          </a:r>
          <a:r>
            <a:rPr lang="en-GB" baseline="-25000" dirty="0" smtClean="0"/>
            <a:t>3</a:t>
          </a:r>
          <a:endParaRPr lang="en-GB" baseline="-25000" dirty="0"/>
        </a:p>
      </dgm:t>
      <dgm:extLst>
        <a:ext uri="{E40237B7-FDA0-4F09-8148-C483321AD2D9}">
          <dgm14:cNvPr xmlns:dgm14="http://schemas.microsoft.com/office/drawing/2010/diagram" id="0" name="" descr="Basic Block List" title="SmartArt"/>
        </a:ext>
      </dgm:extLst>
    </dgm:pt>
    <dgm:pt modelId="{5C383048-3A83-419C-82E9-AA46D2B4FFD3}" type="parTrans" cxnId="{1A254136-9EEE-43D0-BC71-1289B085104A}">
      <dgm:prSet/>
      <dgm:spPr/>
      <dgm:t>
        <a:bodyPr rtlCol="0"/>
        <a:lstStyle/>
        <a:p>
          <a:pPr rtl="0"/>
          <a:endParaRPr lang="en-US"/>
        </a:p>
      </dgm:t>
    </dgm:pt>
    <dgm:pt modelId="{9AC506A7-F034-46F5-B26F-46FD22856FB4}" type="sibTrans" cxnId="{1A254136-9EEE-43D0-BC71-1289B085104A}">
      <dgm:prSet/>
      <dgm:spPr/>
      <dgm:t>
        <a:bodyPr rtlCol="0"/>
        <a:lstStyle/>
        <a:p>
          <a:pPr rtl="0"/>
          <a:endParaRPr lang="en-US"/>
        </a:p>
      </dgm:t>
    </dgm:pt>
    <dgm:pt modelId="{8AEC6483-23EF-4414-8E2A-6A005181899E}">
      <dgm:prSet phldrT="[Text]"/>
      <dgm:spPr/>
      <dgm:t>
        <a:bodyPr rtlCol="0"/>
        <a:lstStyle/>
        <a:p>
          <a:pPr rtl="0"/>
          <a:r>
            <a:rPr lang="en-GB" dirty="0" smtClean="0"/>
            <a:t>Y</a:t>
          </a:r>
          <a:r>
            <a:rPr lang="en-GB" baseline="-25000" dirty="0" smtClean="0"/>
            <a:t>1</a:t>
          </a:r>
          <a:r>
            <a:rPr lang="en-GB" dirty="0" smtClean="0"/>
            <a:t>     Y</a:t>
          </a:r>
          <a:r>
            <a:rPr lang="en-GB" baseline="-25000" dirty="0" smtClean="0"/>
            <a:t>2</a:t>
          </a:r>
          <a:r>
            <a:rPr lang="en-GB" dirty="0" smtClean="0"/>
            <a:t>  Y</a:t>
          </a:r>
          <a:r>
            <a:rPr lang="en-GB" baseline="-25000" dirty="0" smtClean="0"/>
            <a:t>4</a:t>
          </a:r>
          <a:r>
            <a:rPr lang="en-GB" dirty="0" smtClean="0"/>
            <a:t>     Y</a:t>
          </a:r>
          <a:r>
            <a:rPr lang="en-GB" baseline="-25000" dirty="0" smtClean="0"/>
            <a:t>5</a:t>
          </a:r>
          <a:endParaRPr lang="en-GB" baseline="-25000" dirty="0"/>
        </a:p>
      </dgm:t>
    </dgm:pt>
    <dgm:pt modelId="{526DBE94-00A7-461E-AF61-51DFFA468BD0}" type="parTrans" cxnId="{976405B9-79B8-494E-A105-801AB128A327}">
      <dgm:prSet/>
      <dgm:spPr/>
      <dgm:t>
        <a:bodyPr rtlCol="0"/>
        <a:lstStyle/>
        <a:p>
          <a:pPr rtl="0"/>
          <a:endParaRPr lang="en-US"/>
        </a:p>
      </dgm:t>
    </dgm:pt>
    <dgm:pt modelId="{C81D2561-AE20-4589-919A-5479573342B0}" type="sibTrans" cxnId="{976405B9-79B8-494E-A105-801AB128A327}">
      <dgm:prSet/>
      <dgm:spPr/>
      <dgm:t>
        <a:bodyPr rtlCol="0"/>
        <a:lstStyle/>
        <a:p>
          <a:pPr rtl="0"/>
          <a:endParaRPr lang="en-US"/>
        </a:p>
      </dgm:t>
    </dgm:pt>
    <dgm:pt modelId="{056BF56F-CC43-4DDD-9D89-CA94DE101ECC}">
      <dgm:prSet phldrT="[Text]"/>
      <dgm:spPr>
        <a:solidFill>
          <a:schemeClr val="accent5">
            <a:lumMod val="75000"/>
          </a:schemeClr>
        </a:solidFill>
      </dgm:spPr>
      <dgm:t>
        <a:bodyPr rtlCol="0"/>
        <a:lstStyle/>
        <a:p>
          <a:pPr rtl="0"/>
          <a:r>
            <a:rPr lang="en-GB" dirty="0" smtClean="0"/>
            <a:t>-</a:t>
          </a:r>
          <a:endParaRPr lang="en-GB" baseline="-25000" dirty="0"/>
        </a:p>
      </dgm:t>
    </dgm:pt>
    <dgm:pt modelId="{001921C4-E4A3-488C-B466-13D798BB2038}" type="parTrans" cxnId="{778F2B2A-B50E-4B4B-8031-BBB0BAF3076A}">
      <dgm:prSet/>
      <dgm:spPr/>
      <dgm:t>
        <a:bodyPr rtlCol="0"/>
        <a:lstStyle/>
        <a:p>
          <a:pPr rtl="0"/>
          <a:endParaRPr lang="en-US"/>
        </a:p>
      </dgm:t>
    </dgm:pt>
    <dgm:pt modelId="{B28DA56B-359A-427D-B40B-7C9A5E29DAD4}" type="sibTrans" cxnId="{778F2B2A-B50E-4B4B-8031-BBB0BAF3076A}">
      <dgm:prSet/>
      <dgm:spPr/>
      <dgm:t>
        <a:bodyPr rtlCol="0"/>
        <a:lstStyle/>
        <a:p>
          <a:pPr rtl="0"/>
          <a:endParaRPr lang="en-US"/>
        </a:p>
      </dgm:t>
    </dgm:pt>
    <dgm:pt modelId="{204779DA-9EFD-416C-AA17-3047285492E6}">
      <dgm:prSet phldrT="[Text]"/>
      <dgm:spPr>
        <a:solidFill>
          <a:schemeClr val="accent6">
            <a:lumMod val="50000"/>
          </a:schemeClr>
        </a:solidFill>
      </dgm:spPr>
      <dgm:t>
        <a:bodyPr rtlCol="0"/>
        <a:lstStyle/>
        <a:p>
          <a:pPr rtl="0"/>
          <a:r>
            <a:rPr lang="en-US" dirty="0" smtClean="0"/>
            <a:t>PAC</a:t>
          </a:r>
          <a:r>
            <a:rPr lang="en-US" baseline="-25000" dirty="0" smtClean="0"/>
            <a:t>1</a:t>
          </a:r>
          <a:endParaRPr lang="en-GB" baseline="-25000" dirty="0"/>
        </a:p>
      </dgm:t>
    </dgm:pt>
    <dgm:pt modelId="{10182E5A-267A-4FF5-8BE4-365E5F0F59FD}" type="parTrans" cxnId="{4B45AE37-5E95-4459-A22C-A76A562E440A}">
      <dgm:prSet/>
      <dgm:spPr/>
      <dgm:t>
        <a:bodyPr rtlCol="0"/>
        <a:lstStyle/>
        <a:p>
          <a:pPr rtl="0"/>
          <a:endParaRPr lang="en-US"/>
        </a:p>
      </dgm:t>
    </dgm:pt>
    <dgm:pt modelId="{89F8EF12-ABE9-4852-AA60-32F3BE4FD92C}" type="sibTrans" cxnId="{4B45AE37-5E95-4459-A22C-A76A562E440A}">
      <dgm:prSet/>
      <dgm:spPr/>
      <dgm:t>
        <a:bodyPr rtlCol="0"/>
        <a:lstStyle/>
        <a:p>
          <a:pPr rtl="0"/>
          <a:endParaRPr lang="en-US"/>
        </a:p>
      </dgm:t>
    </dgm:pt>
    <dgm:pt modelId="{FBE57202-63C6-4AC6-8A48-2F7EEDE18422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en-US" dirty="0" smtClean="0">
              <a:latin typeface="Times New Roman"/>
              <a:cs typeface="Times New Roman"/>
            </a:rPr>
            <a:t>-</a:t>
          </a:r>
          <a:endParaRPr lang="en-GB" dirty="0"/>
        </a:p>
      </dgm:t>
    </dgm:pt>
    <dgm:pt modelId="{22E9EA7B-06A1-4DB0-8C13-4FDDC38F5300}" type="parTrans" cxnId="{89F86E09-7B46-4DCB-A438-8B1FC1DB0A71}">
      <dgm:prSet/>
      <dgm:spPr/>
      <dgm:t>
        <a:bodyPr rtlCol="0"/>
        <a:lstStyle/>
        <a:p>
          <a:pPr rtl="0"/>
          <a:endParaRPr lang="en-US"/>
        </a:p>
      </dgm:t>
    </dgm:pt>
    <dgm:pt modelId="{29B1D402-63E0-4277-B9B1-DE1AE207061C}" type="sibTrans" cxnId="{89F86E09-7B46-4DCB-A438-8B1FC1DB0A71}">
      <dgm:prSet/>
      <dgm:spPr/>
      <dgm:t>
        <a:bodyPr rtlCol="0"/>
        <a:lstStyle/>
        <a:p>
          <a:pPr rtl="0"/>
          <a:endParaRPr lang="en-US"/>
        </a:p>
      </dgm:t>
    </dgm:pt>
    <dgm:pt modelId="{068CCA7D-1404-4068-AB93-6968EFC37502}" type="pres">
      <dgm:prSet presAssocID="{B842BC11-90CF-49FF-8D61-E8A8AAFE1BB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A4FAF7-2B1B-440D-AB04-52061A8327A8}" type="pres">
      <dgm:prSet presAssocID="{0EFAF7DB-220E-474B-A306-B18848A2E64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6C629E-FD24-4979-AD6C-FF765663342C}" type="pres">
      <dgm:prSet presAssocID="{8655DB40-16AB-41AF-B7B9-C009642A6E8E}" presName="sibTrans" presStyleCnt="0"/>
      <dgm:spPr/>
    </dgm:pt>
    <dgm:pt modelId="{C593AB34-4B84-4F47-A09D-1663F9F71AFC}" type="pres">
      <dgm:prSet presAssocID="{9CA7C66F-6CF9-4093-95BD-C861D9811AA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D6466A-5AEB-4BDD-BDCC-43ADA92E714A}" type="pres">
      <dgm:prSet presAssocID="{9AC506A7-F034-46F5-B26F-46FD22856FB4}" presName="sibTrans" presStyleCnt="0"/>
      <dgm:spPr/>
    </dgm:pt>
    <dgm:pt modelId="{917D3CD9-BA5B-404E-931F-223BF970C99B}" type="pres">
      <dgm:prSet presAssocID="{8AEC6483-23EF-4414-8E2A-6A005181899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3BB6F-28BD-4A03-B872-7769C680243B}" type="pres">
      <dgm:prSet presAssocID="{C81D2561-AE20-4589-919A-5479573342B0}" presName="sibTrans" presStyleCnt="0"/>
      <dgm:spPr/>
    </dgm:pt>
    <dgm:pt modelId="{4F7EBD7D-DFCF-42D9-919C-E6E65091B79C}" type="pres">
      <dgm:prSet presAssocID="{056BF56F-CC43-4DDD-9D89-CA94DE101EC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1926FB-9294-4D9C-9214-4CEF0275C497}" type="pres">
      <dgm:prSet presAssocID="{B28DA56B-359A-427D-B40B-7C9A5E29DAD4}" presName="sibTrans" presStyleCnt="0"/>
      <dgm:spPr/>
    </dgm:pt>
    <dgm:pt modelId="{CB52FD11-6E75-4074-AC8F-10E0FD59B7A0}" type="pres">
      <dgm:prSet presAssocID="{204779DA-9EFD-416C-AA17-3047285492E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88CD8-2C19-489E-9D24-02924B217C45}" type="pres">
      <dgm:prSet presAssocID="{89F8EF12-ABE9-4852-AA60-32F3BE4FD92C}" presName="sibTrans" presStyleCnt="0"/>
      <dgm:spPr/>
    </dgm:pt>
    <dgm:pt modelId="{76049CD1-75A7-4C80-9C4F-81F0D3E4B5DC}" type="pres">
      <dgm:prSet presAssocID="{FBE57202-63C6-4AC6-8A48-2F7EEDE1842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BF58ED-07FB-4B91-AD82-474A494CD4DF}" type="presOf" srcId="{056BF56F-CC43-4DDD-9D89-CA94DE101ECC}" destId="{4F7EBD7D-DFCF-42D9-919C-E6E65091B79C}" srcOrd="0" destOrd="0" presId="urn:microsoft.com/office/officeart/2005/8/layout/default"/>
    <dgm:cxn modelId="{778F2B2A-B50E-4B4B-8031-BBB0BAF3076A}" srcId="{B842BC11-90CF-49FF-8D61-E8A8AAFE1BB6}" destId="{056BF56F-CC43-4DDD-9D89-CA94DE101ECC}" srcOrd="3" destOrd="0" parTransId="{001921C4-E4A3-488C-B466-13D798BB2038}" sibTransId="{B28DA56B-359A-427D-B40B-7C9A5E29DAD4}"/>
    <dgm:cxn modelId="{4A29A19A-10CD-4571-981D-649A80EF3C59}" type="presOf" srcId="{9CA7C66F-6CF9-4093-95BD-C861D9811AA0}" destId="{C593AB34-4B84-4F47-A09D-1663F9F71AFC}" srcOrd="0" destOrd="0" presId="urn:microsoft.com/office/officeart/2005/8/layout/default"/>
    <dgm:cxn modelId="{976405B9-79B8-494E-A105-801AB128A327}" srcId="{B842BC11-90CF-49FF-8D61-E8A8AAFE1BB6}" destId="{8AEC6483-23EF-4414-8E2A-6A005181899E}" srcOrd="2" destOrd="0" parTransId="{526DBE94-00A7-461E-AF61-51DFFA468BD0}" sibTransId="{C81D2561-AE20-4589-919A-5479573342B0}"/>
    <dgm:cxn modelId="{125B4315-5B40-4B66-B5A9-4C62D7D452AE}" type="presOf" srcId="{0EFAF7DB-220E-474B-A306-B18848A2E64E}" destId="{EAA4FAF7-2B1B-440D-AB04-52061A8327A8}" srcOrd="0" destOrd="0" presId="urn:microsoft.com/office/officeart/2005/8/layout/default"/>
    <dgm:cxn modelId="{B0C2F445-3FA8-466B-A71F-3BECC2C928C8}" type="presOf" srcId="{8AEC6483-23EF-4414-8E2A-6A005181899E}" destId="{917D3CD9-BA5B-404E-931F-223BF970C99B}" srcOrd="0" destOrd="0" presId="urn:microsoft.com/office/officeart/2005/8/layout/default"/>
    <dgm:cxn modelId="{4B45AE37-5E95-4459-A22C-A76A562E440A}" srcId="{B842BC11-90CF-49FF-8D61-E8A8AAFE1BB6}" destId="{204779DA-9EFD-416C-AA17-3047285492E6}" srcOrd="4" destOrd="0" parTransId="{10182E5A-267A-4FF5-8BE4-365E5F0F59FD}" sibTransId="{89F8EF12-ABE9-4852-AA60-32F3BE4FD92C}"/>
    <dgm:cxn modelId="{89F86E09-7B46-4DCB-A438-8B1FC1DB0A71}" srcId="{B842BC11-90CF-49FF-8D61-E8A8AAFE1BB6}" destId="{FBE57202-63C6-4AC6-8A48-2F7EEDE18422}" srcOrd="5" destOrd="0" parTransId="{22E9EA7B-06A1-4DB0-8C13-4FDDC38F5300}" sibTransId="{29B1D402-63E0-4277-B9B1-DE1AE207061C}"/>
    <dgm:cxn modelId="{E88E6FD0-5EE8-42CE-8AC4-D71962510EE7}" srcId="{B842BC11-90CF-49FF-8D61-E8A8AAFE1BB6}" destId="{0EFAF7DB-220E-474B-A306-B18848A2E64E}" srcOrd="0" destOrd="0" parTransId="{ADEA5C60-BA03-45CE-8AE4-87E8350E817F}" sibTransId="{8655DB40-16AB-41AF-B7B9-C009642A6E8E}"/>
    <dgm:cxn modelId="{C216CAB8-79D5-44CA-9BE1-15D922C24BAA}" type="presOf" srcId="{FBE57202-63C6-4AC6-8A48-2F7EEDE18422}" destId="{76049CD1-75A7-4C80-9C4F-81F0D3E4B5DC}" srcOrd="0" destOrd="0" presId="urn:microsoft.com/office/officeart/2005/8/layout/default"/>
    <dgm:cxn modelId="{1A254136-9EEE-43D0-BC71-1289B085104A}" srcId="{B842BC11-90CF-49FF-8D61-E8A8AAFE1BB6}" destId="{9CA7C66F-6CF9-4093-95BD-C861D9811AA0}" srcOrd="1" destOrd="0" parTransId="{5C383048-3A83-419C-82E9-AA46D2B4FFD3}" sibTransId="{9AC506A7-F034-46F5-B26F-46FD22856FB4}"/>
    <dgm:cxn modelId="{45D4318D-9928-4EE6-8751-C4E07A509498}" type="presOf" srcId="{204779DA-9EFD-416C-AA17-3047285492E6}" destId="{CB52FD11-6E75-4074-AC8F-10E0FD59B7A0}" srcOrd="0" destOrd="0" presId="urn:microsoft.com/office/officeart/2005/8/layout/default"/>
    <dgm:cxn modelId="{8C345457-0863-40D9-8A3A-8F9C83120394}" type="presOf" srcId="{B842BC11-90CF-49FF-8D61-E8A8AAFE1BB6}" destId="{068CCA7D-1404-4068-AB93-6968EFC37502}" srcOrd="0" destOrd="0" presId="urn:microsoft.com/office/officeart/2005/8/layout/default"/>
    <dgm:cxn modelId="{4D3978F1-8817-4946-A2E4-ED42F832D5C9}" type="presParOf" srcId="{068CCA7D-1404-4068-AB93-6968EFC37502}" destId="{EAA4FAF7-2B1B-440D-AB04-52061A8327A8}" srcOrd="0" destOrd="0" presId="urn:microsoft.com/office/officeart/2005/8/layout/default"/>
    <dgm:cxn modelId="{6E76A4B6-6841-4588-9AFF-BE098AC587DD}" type="presParOf" srcId="{068CCA7D-1404-4068-AB93-6968EFC37502}" destId="{D86C629E-FD24-4979-AD6C-FF765663342C}" srcOrd="1" destOrd="0" presId="urn:microsoft.com/office/officeart/2005/8/layout/default"/>
    <dgm:cxn modelId="{6F9253B7-7249-4F61-9A36-7E2F36DAE2CD}" type="presParOf" srcId="{068CCA7D-1404-4068-AB93-6968EFC37502}" destId="{C593AB34-4B84-4F47-A09D-1663F9F71AFC}" srcOrd="2" destOrd="0" presId="urn:microsoft.com/office/officeart/2005/8/layout/default"/>
    <dgm:cxn modelId="{E3D50E25-62A9-47F0-B3C9-C5918567128E}" type="presParOf" srcId="{068CCA7D-1404-4068-AB93-6968EFC37502}" destId="{5AD6466A-5AEB-4BDD-BDCC-43ADA92E714A}" srcOrd="3" destOrd="0" presId="urn:microsoft.com/office/officeart/2005/8/layout/default"/>
    <dgm:cxn modelId="{E0B3B109-C316-4EDB-AE24-B338F6D7F200}" type="presParOf" srcId="{068CCA7D-1404-4068-AB93-6968EFC37502}" destId="{917D3CD9-BA5B-404E-931F-223BF970C99B}" srcOrd="4" destOrd="0" presId="urn:microsoft.com/office/officeart/2005/8/layout/default"/>
    <dgm:cxn modelId="{F4C2F4C5-12A7-428C-AC2D-130852778BCE}" type="presParOf" srcId="{068CCA7D-1404-4068-AB93-6968EFC37502}" destId="{D803BB6F-28BD-4A03-B872-7769C680243B}" srcOrd="5" destOrd="0" presId="urn:microsoft.com/office/officeart/2005/8/layout/default"/>
    <dgm:cxn modelId="{3E1B745B-6EC0-49E0-952E-2DDAF3B978F8}" type="presParOf" srcId="{068CCA7D-1404-4068-AB93-6968EFC37502}" destId="{4F7EBD7D-DFCF-42D9-919C-E6E65091B79C}" srcOrd="6" destOrd="0" presId="urn:microsoft.com/office/officeart/2005/8/layout/default"/>
    <dgm:cxn modelId="{6ABE6616-D782-4BE8-B0D6-1D20C29BC0A1}" type="presParOf" srcId="{068CCA7D-1404-4068-AB93-6968EFC37502}" destId="{371926FB-9294-4D9C-9214-4CEF0275C497}" srcOrd="7" destOrd="0" presId="urn:microsoft.com/office/officeart/2005/8/layout/default"/>
    <dgm:cxn modelId="{1C28D0EB-3004-4CA7-93FE-085DC82693EF}" type="presParOf" srcId="{068CCA7D-1404-4068-AB93-6968EFC37502}" destId="{CB52FD11-6E75-4074-AC8F-10E0FD59B7A0}" srcOrd="8" destOrd="0" presId="urn:microsoft.com/office/officeart/2005/8/layout/default"/>
    <dgm:cxn modelId="{E8AF047B-13FF-48E2-BF1C-46EE33B75A37}" type="presParOf" srcId="{068CCA7D-1404-4068-AB93-6968EFC37502}" destId="{08588CD8-2C19-489E-9D24-02924B217C45}" srcOrd="9" destOrd="0" presId="urn:microsoft.com/office/officeart/2005/8/layout/default"/>
    <dgm:cxn modelId="{B6C7DE17-B484-4237-87B1-230EE5DEF246}" type="presParOf" srcId="{068CCA7D-1404-4068-AB93-6968EFC37502}" destId="{76049CD1-75A7-4C80-9C4F-81F0D3E4B5D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42BC11-90CF-49FF-8D61-E8A8AAFE1BB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0EFAF7DB-220E-474B-A306-B18848A2E64E}">
      <dgm:prSet phldrT="[Text]"/>
      <dgm:spPr>
        <a:solidFill>
          <a:schemeClr val="accent5">
            <a:lumMod val="50000"/>
          </a:schemeClr>
        </a:solidFill>
      </dgm:spPr>
      <dgm:t>
        <a:bodyPr rtlCol="0"/>
        <a:lstStyle/>
        <a:p>
          <a:pPr rtl="0"/>
          <a:r>
            <a:rPr lang="en-GB" dirty="0" smtClean="0"/>
            <a:t>(NK</a:t>
          </a:r>
          <a:r>
            <a:rPr lang="en-GB" baseline="-25000" dirty="0" smtClean="0"/>
            <a:t>3</a:t>
          </a:r>
          <a:r>
            <a:rPr lang="en-GB" baseline="0" dirty="0" smtClean="0"/>
            <a:t>)</a:t>
          </a:r>
          <a:endParaRPr lang="en-GB" baseline="0" dirty="0"/>
        </a:p>
      </dgm:t>
    </dgm:pt>
    <dgm:pt modelId="{ADEA5C60-BA03-45CE-8AE4-87E8350E817F}" type="parTrans" cxnId="{E88E6FD0-5EE8-42CE-8AC4-D71962510EE7}">
      <dgm:prSet/>
      <dgm:spPr/>
      <dgm:t>
        <a:bodyPr rtlCol="0"/>
        <a:lstStyle/>
        <a:p>
          <a:pPr rtl="0"/>
          <a:endParaRPr lang="en-US"/>
        </a:p>
      </dgm:t>
    </dgm:pt>
    <dgm:pt modelId="{8655DB40-16AB-41AF-B7B9-C009642A6E8E}" type="sibTrans" cxnId="{E88E6FD0-5EE8-42CE-8AC4-D71962510EE7}">
      <dgm:prSet/>
      <dgm:spPr/>
      <dgm:t>
        <a:bodyPr rtlCol="0"/>
        <a:lstStyle/>
        <a:p>
          <a:pPr rtl="0"/>
          <a:endParaRPr lang="en-US"/>
        </a:p>
      </dgm:t>
    </dgm:pt>
    <dgm:pt modelId="{9CA7C66F-6CF9-4093-95BD-C861D9811AA0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pPr rtl="0"/>
          <a:r>
            <a:rPr lang="en-US" dirty="0" smtClean="0"/>
            <a:t>PAC</a:t>
          </a:r>
          <a:r>
            <a:rPr lang="en-US" baseline="-25000" dirty="0" smtClean="0"/>
            <a:t>1</a:t>
          </a:r>
          <a:endParaRPr lang="en-GB" baseline="-25000" dirty="0"/>
        </a:p>
      </dgm:t>
      <dgm:extLst>
        <a:ext uri="{E40237B7-FDA0-4F09-8148-C483321AD2D9}">
          <dgm14:cNvPr xmlns:dgm14="http://schemas.microsoft.com/office/drawing/2010/diagram" id="0" name="" descr="Basic Block List" title="SmartArt"/>
        </a:ext>
      </dgm:extLst>
    </dgm:pt>
    <dgm:pt modelId="{5C383048-3A83-419C-82E9-AA46D2B4FFD3}" type="parTrans" cxnId="{1A254136-9EEE-43D0-BC71-1289B085104A}">
      <dgm:prSet/>
      <dgm:spPr/>
      <dgm:t>
        <a:bodyPr rtlCol="0"/>
        <a:lstStyle/>
        <a:p>
          <a:pPr rtl="0"/>
          <a:endParaRPr lang="en-US"/>
        </a:p>
      </dgm:t>
    </dgm:pt>
    <dgm:pt modelId="{9AC506A7-F034-46F5-B26F-46FD22856FB4}" type="sibTrans" cxnId="{1A254136-9EEE-43D0-BC71-1289B085104A}">
      <dgm:prSet/>
      <dgm:spPr/>
      <dgm:t>
        <a:bodyPr rtlCol="0"/>
        <a:lstStyle/>
        <a:p>
          <a:pPr rtl="0"/>
          <a:endParaRPr lang="en-US"/>
        </a:p>
      </dgm:t>
    </dgm:pt>
    <dgm:pt modelId="{8AEC6483-23EF-4414-8E2A-6A005181899E}">
      <dgm:prSet phldrT="[Text]"/>
      <dgm:spPr/>
      <dgm:t>
        <a:bodyPr rtlCol="0"/>
        <a:lstStyle/>
        <a:p>
          <a:pPr rtl="0"/>
          <a:r>
            <a:rPr lang="en-GB" dirty="0" smtClean="0"/>
            <a:t>-</a:t>
          </a:r>
          <a:endParaRPr lang="en-GB" baseline="-25000" dirty="0"/>
        </a:p>
      </dgm:t>
    </dgm:pt>
    <dgm:pt modelId="{526DBE94-00A7-461E-AF61-51DFFA468BD0}" type="parTrans" cxnId="{976405B9-79B8-494E-A105-801AB128A327}">
      <dgm:prSet/>
      <dgm:spPr/>
      <dgm:t>
        <a:bodyPr rtlCol="0"/>
        <a:lstStyle/>
        <a:p>
          <a:pPr rtl="0"/>
          <a:endParaRPr lang="en-US"/>
        </a:p>
      </dgm:t>
    </dgm:pt>
    <dgm:pt modelId="{C81D2561-AE20-4589-919A-5479573342B0}" type="sibTrans" cxnId="{976405B9-79B8-494E-A105-801AB128A327}">
      <dgm:prSet/>
      <dgm:spPr/>
      <dgm:t>
        <a:bodyPr rtlCol="0"/>
        <a:lstStyle/>
        <a:p>
          <a:pPr rtl="0"/>
          <a:endParaRPr lang="en-US"/>
        </a:p>
      </dgm:t>
    </dgm:pt>
    <dgm:pt modelId="{056BF56F-CC43-4DDD-9D89-CA94DE101ECC}">
      <dgm:prSet phldrT="[Text]"/>
      <dgm:spPr>
        <a:solidFill>
          <a:schemeClr val="accent5">
            <a:lumMod val="75000"/>
          </a:schemeClr>
        </a:solidFill>
      </dgm:spPr>
      <dgm:t>
        <a:bodyPr rtlCol="0"/>
        <a:lstStyle/>
        <a:p>
          <a:pPr rtl="0"/>
          <a:r>
            <a:rPr lang="en-GB" dirty="0" smtClean="0"/>
            <a:t>-</a:t>
          </a:r>
          <a:endParaRPr lang="en-GB" baseline="-25000" dirty="0"/>
        </a:p>
      </dgm:t>
    </dgm:pt>
    <dgm:pt modelId="{001921C4-E4A3-488C-B466-13D798BB2038}" type="parTrans" cxnId="{778F2B2A-B50E-4B4B-8031-BBB0BAF3076A}">
      <dgm:prSet/>
      <dgm:spPr/>
      <dgm:t>
        <a:bodyPr rtlCol="0"/>
        <a:lstStyle/>
        <a:p>
          <a:pPr rtl="0"/>
          <a:endParaRPr lang="en-US"/>
        </a:p>
      </dgm:t>
    </dgm:pt>
    <dgm:pt modelId="{B28DA56B-359A-427D-B40B-7C9A5E29DAD4}" type="sibTrans" cxnId="{778F2B2A-B50E-4B4B-8031-BBB0BAF3076A}">
      <dgm:prSet/>
      <dgm:spPr/>
      <dgm:t>
        <a:bodyPr rtlCol="0"/>
        <a:lstStyle/>
        <a:p>
          <a:pPr rtl="0"/>
          <a:endParaRPr lang="en-US"/>
        </a:p>
      </dgm:t>
    </dgm:pt>
    <dgm:pt modelId="{204779DA-9EFD-416C-AA17-3047285492E6}">
      <dgm:prSet phldrT="[Text]"/>
      <dgm:spPr>
        <a:solidFill>
          <a:schemeClr val="accent6">
            <a:lumMod val="50000"/>
          </a:schemeClr>
        </a:solidFill>
      </dgm:spPr>
      <dgm:t>
        <a:bodyPr rtlCol="0"/>
        <a:lstStyle/>
        <a:p>
          <a:pPr rtl="0"/>
          <a:r>
            <a:rPr lang="en-US" dirty="0" smtClean="0"/>
            <a:t>-</a:t>
          </a:r>
          <a:endParaRPr lang="en-GB" baseline="-25000" dirty="0"/>
        </a:p>
      </dgm:t>
    </dgm:pt>
    <dgm:pt modelId="{10182E5A-267A-4FF5-8BE4-365E5F0F59FD}" type="parTrans" cxnId="{4B45AE37-5E95-4459-A22C-A76A562E440A}">
      <dgm:prSet/>
      <dgm:spPr/>
      <dgm:t>
        <a:bodyPr rtlCol="0"/>
        <a:lstStyle/>
        <a:p>
          <a:pPr rtl="0"/>
          <a:endParaRPr lang="en-US"/>
        </a:p>
      </dgm:t>
    </dgm:pt>
    <dgm:pt modelId="{89F8EF12-ABE9-4852-AA60-32F3BE4FD92C}" type="sibTrans" cxnId="{4B45AE37-5E95-4459-A22C-A76A562E440A}">
      <dgm:prSet/>
      <dgm:spPr/>
      <dgm:t>
        <a:bodyPr rtlCol="0"/>
        <a:lstStyle/>
        <a:p>
          <a:pPr rtl="0"/>
          <a:endParaRPr lang="en-US"/>
        </a:p>
      </dgm:t>
    </dgm:pt>
    <dgm:pt modelId="{FBE57202-63C6-4AC6-8A48-2F7EEDE18422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en-GB" dirty="0" smtClean="0"/>
            <a:t>Cb</a:t>
          </a:r>
          <a:r>
            <a:rPr lang="en-GB" baseline="-25000" dirty="0" smtClean="0"/>
            <a:t>1</a:t>
          </a:r>
          <a:endParaRPr lang="en-GB" baseline="-25000" dirty="0"/>
        </a:p>
      </dgm:t>
    </dgm:pt>
    <dgm:pt modelId="{22E9EA7B-06A1-4DB0-8C13-4FDDC38F5300}" type="parTrans" cxnId="{89F86E09-7B46-4DCB-A438-8B1FC1DB0A71}">
      <dgm:prSet/>
      <dgm:spPr/>
      <dgm:t>
        <a:bodyPr rtlCol="0"/>
        <a:lstStyle/>
        <a:p>
          <a:pPr rtl="0"/>
          <a:endParaRPr lang="en-US"/>
        </a:p>
      </dgm:t>
    </dgm:pt>
    <dgm:pt modelId="{29B1D402-63E0-4277-B9B1-DE1AE207061C}" type="sibTrans" cxnId="{89F86E09-7B46-4DCB-A438-8B1FC1DB0A71}">
      <dgm:prSet/>
      <dgm:spPr/>
      <dgm:t>
        <a:bodyPr rtlCol="0"/>
        <a:lstStyle/>
        <a:p>
          <a:pPr rtl="0"/>
          <a:endParaRPr lang="en-US"/>
        </a:p>
      </dgm:t>
    </dgm:pt>
    <dgm:pt modelId="{068CCA7D-1404-4068-AB93-6968EFC37502}" type="pres">
      <dgm:prSet presAssocID="{B842BC11-90CF-49FF-8D61-E8A8AAFE1BB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A4FAF7-2B1B-440D-AB04-52061A8327A8}" type="pres">
      <dgm:prSet presAssocID="{0EFAF7DB-220E-474B-A306-B18848A2E64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6C629E-FD24-4979-AD6C-FF765663342C}" type="pres">
      <dgm:prSet presAssocID="{8655DB40-16AB-41AF-B7B9-C009642A6E8E}" presName="sibTrans" presStyleCnt="0"/>
      <dgm:spPr/>
    </dgm:pt>
    <dgm:pt modelId="{C593AB34-4B84-4F47-A09D-1663F9F71AFC}" type="pres">
      <dgm:prSet presAssocID="{9CA7C66F-6CF9-4093-95BD-C861D9811AA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D6466A-5AEB-4BDD-BDCC-43ADA92E714A}" type="pres">
      <dgm:prSet presAssocID="{9AC506A7-F034-46F5-B26F-46FD22856FB4}" presName="sibTrans" presStyleCnt="0"/>
      <dgm:spPr/>
    </dgm:pt>
    <dgm:pt modelId="{917D3CD9-BA5B-404E-931F-223BF970C99B}" type="pres">
      <dgm:prSet presAssocID="{8AEC6483-23EF-4414-8E2A-6A005181899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3BB6F-28BD-4A03-B872-7769C680243B}" type="pres">
      <dgm:prSet presAssocID="{C81D2561-AE20-4589-919A-5479573342B0}" presName="sibTrans" presStyleCnt="0"/>
      <dgm:spPr/>
    </dgm:pt>
    <dgm:pt modelId="{4F7EBD7D-DFCF-42D9-919C-E6E65091B79C}" type="pres">
      <dgm:prSet presAssocID="{056BF56F-CC43-4DDD-9D89-CA94DE101EC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1926FB-9294-4D9C-9214-4CEF0275C497}" type="pres">
      <dgm:prSet presAssocID="{B28DA56B-359A-427D-B40B-7C9A5E29DAD4}" presName="sibTrans" presStyleCnt="0"/>
      <dgm:spPr/>
    </dgm:pt>
    <dgm:pt modelId="{CB52FD11-6E75-4074-AC8F-10E0FD59B7A0}" type="pres">
      <dgm:prSet presAssocID="{204779DA-9EFD-416C-AA17-3047285492E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88CD8-2C19-489E-9D24-02924B217C45}" type="pres">
      <dgm:prSet presAssocID="{89F8EF12-ABE9-4852-AA60-32F3BE4FD92C}" presName="sibTrans" presStyleCnt="0"/>
      <dgm:spPr/>
    </dgm:pt>
    <dgm:pt modelId="{76049CD1-75A7-4C80-9C4F-81F0D3E4B5DC}" type="pres">
      <dgm:prSet presAssocID="{FBE57202-63C6-4AC6-8A48-2F7EEDE1842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BF8EDC-2771-474A-8260-0E66B38D79FD}" type="presOf" srcId="{FBE57202-63C6-4AC6-8A48-2F7EEDE18422}" destId="{76049CD1-75A7-4C80-9C4F-81F0D3E4B5DC}" srcOrd="0" destOrd="0" presId="urn:microsoft.com/office/officeart/2005/8/layout/default"/>
    <dgm:cxn modelId="{778F2B2A-B50E-4B4B-8031-BBB0BAF3076A}" srcId="{B842BC11-90CF-49FF-8D61-E8A8AAFE1BB6}" destId="{056BF56F-CC43-4DDD-9D89-CA94DE101ECC}" srcOrd="3" destOrd="0" parTransId="{001921C4-E4A3-488C-B466-13D798BB2038}" sibTransId="{B28DA56B-359A-427D-B40B-7C9A5E29DAD4}"/>
    <dgm:cxn modelId="{97F0EC53-C74B-43B5-850F-DD92D5C2ECAD}" type="presOf" srcId="{8AEC6483-23EF-4414-8E2A-6A005181899E}" destId="{917D3CD9-BA5B-404E-931F-223BF970C99B}" srcOrd="0" destOrd="0" presId="urn:microsoft.com/office/officeart/2005/8/layout/default"/>
    <dgm:cxn modelId="{976405B9-79B8-494E-A105-801AB128A327}" srcId="{B842BC11-90CF-49FF-8D61-E8A8AAFE1BB6}" destId="{8AEC6483-23EF-4414-8E2A-6A005181899E}" srcOrd="2" destOrd="0" parTransId="{526DBE94-00A7-461E-AF61-51DFFA468BD0}" sibTransId="{C81D2561-AE20-4589-919A-5479573342B0}"/>
    <dgm:cxn modelId="{D0EF147D-444B-4F47-9684-F4F01D66E092}" type="presOf" srcId="{056BF56F-CC43-4DDD-9D89-CA94DE101ECC}" destId="{4F7EBD7D-DFCF-42D9-919C-E6E65091B79C}" srcOrd="0" destOrd="0" presId="urn:microsoft.com/office/officeart/2005/8/layout/default"/>
    <dgm:cxn modelId="{3C896C83-21CE-4521-AE3C-56ACA9B191CE}" type="presOf" srcId="{9CA7C66F-6CF9-4093-95BD-C861D9811AA0}" destId="{C593AB34-4B84-4F47-A09D-1663F9F71AFC}" srcOrd="0" destOrd="0" presId="urn:microsoft.com/office/officeart/2005/8/layout/default"/>
    <dgm:cxn modelId="{4B45AE37-5E95-4459-A22C-A76A562E440A}" srcId="{B842BC11-90CF-49FF-8D61-E8A8AAFE1BB6}" destId="{204779DA-9EFD-416C-AA17-3047285492E6}" srcOrd="4" destOrd="0" parTransId="{10182E5A-267A-4FF5-8BE4-365E5F0F59FD}" sibTransId="{89F8EF12-ABE9-4852-AA60-32F3BE4FD92C}"/>
    <dgm:cxn modelId="{89F86E09-7B46-4DCB-A438-8B1FC1DB0A71}" srcId="{B842BC11-90CF-49FF-8D61-E8A8AAFE1BB6}" destId="{FBE57202-63C6-4AC6-8A48-2F7EEDE18422}" srcOrd="5" destOrd="0" parTransId="{22E9EA7B-06A1-4DB0-8C13-4FDDC38F5300}" sibTransId="{29B1D402-63E0-4277-B9B1-DE1AE207061C}"/>
    <dgm:cxn modelId="{F4FBB966-1D4B-4A5B-8A78-403EB8FA73AB}" type="presOf" srcId="{204779DA-9EFD-416C-AA17-3047285492E6}" destId="{CB52FD11-6E75-4074-AC8F-10E0FD59B7A0}" srcOrd="0" destOrd="0" presId="urn:microsoft.com/office/officeart/2005/8/layout/default"/>
    <dgm:cxn modelId="{E88E6FD0-5EE8-42CE-8AC4-D71962510EE7}" srcId="{B842BC11-90CF-49FF-8D61-E8A8AAFE1BB6}" destId="{0EFAF7DB-220E-474B-A306-B18848A2E64E}" srcOrd="0" destOrd="0" parTransId="{ADEA5C60-BA03-45CE-8AE4-87E8350E817F}" sibTransId="{8655DB40-16AB-41AF-B7B9-C009642A6E8E}"/>
    <dgm:cxn modelId="{E44F0B68-CD2B-49FB-BDE8-5F28F9B15B74}" type="presOf" srcId="{0EFAF7DB-220E-474B-A306-B18848A2E64E}" destId="{EAA4FAF7-2B1B-440D-AB04-52061A8327A8}" srcOrd="0" destOrd="0" presId="urn:microsoft.com/office/officeart/2005/8/layout/default"/>
    <dgm:cxn modelId="{1A254136-9EEE-43D0-BC71-1289B085104A}" srcId="{B842BC11-90CF-49FF-8D61-E8A8AAFE1BB6}" destId="{9CA7C66F-6CF9-4093-95BD-C861D9811AA0}" srcOrd="1" destOrd="0" parTransId="{5C383048-3A83-419C-82E9-AA46D2B4FFD3}" sibTransId="{9AC506A7-F034-46F5-B26F-46FD22856FB4}"/>
    <dgm:cxn modelId="{561B3E64-9B81-437C-9675-A8C790298622}" type="presOf" srcId="{B842BC11-90CF-49FF-8D61-E8A8AAFE1BB6}" destId="{068CCA7D-1404-4068-AB93-6968EFC37502}" srcOrd="0" destOrd="0" presId="urn:microsoft.com/office/officeart/2005/8/layout/default"/>
    <dgm:cxn modelId="{8DFE0664-9B27-4F48-8EE2-F4A8F72F56DE}" type="presParOf" srcId="{068CCA7D-1404-4068-AB93-6968EFC37502}" destId="{EAA4FAF7-2B1B-440D-AB04-52061A8327A8}" srcOrd="0" destOrd="0" presId="urn:microsoft.com/office/officeart/2005/8/layout/default"/>
    <dgm:cxn modelId="{F928C01C-67D6-4B0C-B615-ECDAED3CE9CB}" type="presParOf" srcId="{068CCA7D-1404-4068-AB93-6968EFC37502}" destId="{D86C629E-FD24-4979-AD6C-FF765663342C}" srcOrd="1" destOrd="0" presId="urn:microsoft.com/office/officeart/2005/8/layout/default"/>
    <dgm:cxn modelId="{71E9BCD7-C77D-4250-B2AD-B666C5F88B1F}" type="presParOf" srcId="{068CCA7D-1404-4068-AB93-6968EFC37502}" destId="{C593AB34-4B84-4F47-A09D-1663F9F71AFC}" srcOrd="2" destOrd="0" presId="urn:microsoft.com/office/officeart/2005/8/layout/default"/>
    <dgm:cxn modelId="{160EE539-B887-4FE0-93D8-C5E9C3D6243E}" type="presParOf" srcId="{068CCA7D-1404-4068-AB93-6968EFC37502}" destId="{5AD6466A-5AEB-4BDD-BDCC-43ADA92E714A}" srcOrd="3" destOrd="0" presId="urn:microsoft.com/office/officeart/2005/8/layout/default"/>
    <dgm:cxn modelId="{F7553188-CC25-4AB8-B16F-7316142CBDF4}" type="presParOf" srcId="{068CCA7D-1404-4068-AB93-6968EFC37502}" destId="{917D3CD9-BA5B-404E-931F-223BF970C99B}" srcOrd="4" destOrd="0" presId="urn:microsoft.com/office/officeart/2005/8/layout/default"/>
    <dgm:cxn modelId="{228C2103-46AF-4779-92C7-4AC52481AE81}" type="presParOf" srcId="{068CCA7D-1404-4068-AB93-6968EFC37502}" destId="{D803BB6F-28BD-4A03-B872-7769C680243B}" srcOrd="5" destOrd="0" presId="urn:microsoft.com/office/officeart/2005/8/layout/default"/>
    <dgm:cxn modelId="{A331DEA0-CA27-4983-B1E2-10D724F30CD5}" type="presParOf" srcId="{068CCA7D-1404-4068-AB93-6968EFC37502}" destId="{4F7EBD7D-DFCF-42D9-919C-E6E65091B79C}" srcOrd="6" destOrd="0" presId="urn:microsoft.com/office/officeart/2005/8/layout/default"/>
    <dgm:cxn modelId="{5F20217D-BE65-4FE0-87A2-2A8C167EDE87}" type="presParOf" srcId="{068CCA7D-1404-4068-AB93-6968EFC37502}" destId="{371926FB-9294-4D9C-9214-4CEF0275C497}" srcOrd="7" destOrd="0" presId="urn:microsoft.com/office/officeart/2005/8/layout/default"/>
    <dgm:cxn modelId="{C466888F-1F00-45AC-856B-06C5DBEBDFE8}" type="presParOf" srcId="{068CCA7D-1404-4068-AB93-6968EFC37502}" destId="{CB52FD11-6E75-4074-AC8F-10E0FD59B7A0}" srcOrd="8" destOrd="0" presId="urn:microsoft.com/office/officeart/2005/8/layout/default"/>
    <dgm:cxn modelId="{91C65D00-13FD-4613-962F-223F76EE6AA3}" type="presParOf" srcId="{068CCA7D-1404-4068-AB93-6968EFC37502}" destId="{08588CD8-2C19-489E-9D24-02924B217C45}" srcOrd="9" destOrd="0" presId="urn:microsoft.com/office/officeart/2005/8/layout/default"/>
    <dgm:cxn modelId="{046988CC-D6CA-466E-B384-5FA5B3E5A2AB}" type="presParOf" srcId="{068CCA7D-1404-4068-AB93-6968EFC37502}" destId="{76049CD1-75A7-4C80-9C4F-81F0D3E4B5D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42BC11-90CF-49FF-8D61-E8A8AAFE1BB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0EFAF7DB-220E-474B-A306-B18848A2E64E}">
      <dgm:prSet phldrT="[Text]"/>
      <dgm:spPr>
        <a:solidFill>
          <a:schemeClr val="accent5">
            <a:lumMod val="50000"/>
          </a:schemeClr>
        </a:solidFill>
      </dgm:spPr>
      <dgm:t>
        <a:bodyPr rtlCol="0"/>
        <a:lstStyle/>
        <a:p>
          <a:pPr rtl="0"/>
          <a:r>
            <a:rPr lang="en-GB" dirty="0" smtClean="0"/>
            <a:t>AR</a:t>
          </a:r>
          <a:endParaRPr lang="en-GB" baseline="0" dirty="0"/>
        </a:p>
      </dgm:t>
    </dgm:pt>
    <dgm:pt modelId="{ADEA5C60-BA03-45CE-8AE4-87E8350E817F}" type="parTrans" cxnId="{E88E6FD0-5EE8-42CE-8AC4-D71962510EE7}">
      <dgm:prSet/>
      <dgm:spPr/>
      <dgm:t>
        <a:bodyPr rtlCol="0"/>
        <a:lstStyle/>
        <a:p>
          <a:pPr rtl="0"/>
          <a:endParaRPr lang="en-US"/>
        </a:p>
      </dgm:t>
    </dgm:pt>
    <dgm:pt modelId="{8655DB40-16AB-41AF-B7B9-C009642A6E8E}" type="sibTrans" cxnId="{E88E6FD0-5EE8-42CE-8AC4-D71962510EE7}">
      <dgm:prSet/>
      <dgm:spPr/>
      <dgm:t>
        <a:bodyPr rtlCol="0"/>
        <a:lstStyle/>
        <a:p>
          <a:pPr rtl="0"/>
          <a:endParaRPr lang="en-US"/>
        </a:p>
      </dgm:t>
    </dgm:pt>
    <dgm:pt modelId="{9CA7C66F-6CF9-4093-95BD-C861D9811AA0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pPr rtl="0"/>
          <a:r>
            <a:rPr lang="en-US" dirty="0" smtClean="0"/>
            <a:t>ER</a:t>
          </a:r>
          <a:endParaRPr lang="en-GB" baseline="-25000" dirty="0"/>
        </a:p>
      </dgm:t>
      <dgm:extLst>
        <a:ext uri="{E40237B7-FDA0-4F09-8148-C483321AD2D9}">
          <dgm14:cNvPr xmlns:dgm14="http://schemas.microsoft.com/office/drawing/2010/diagram" id="0" name="" descr="Basic Block List" title="SmartArt"/>
        </a:ext>
      </dgm:extLst>
    </dgm:pt>
    <dgm:pt modelId="{5C383048-3A83-419C-82E9-AA46D2B4FFD3}" type="parTrans" cxnId="{1A254136-9EEE-43D0-BC71-1289B085104A}">
      <dgm:prSet/>
      <dgm:spPr/>
      <dgm:t>
        <a:bodyPr rtlCol="0"/>
        <a:lstStyle/>
        <a:p>
          <a:pPr rtl="0"/>
          <a:endParaRPr lang="en-US"/>
        </a:p>
      </dgm:t>
    </dgm:pt>
    <dgm:pt modelId="{9AC506A7-F034-46F5-B26F-46FD22856FB4}" type="sibTrans" cxnId="{1A254136-9EEE-43D0-BC71-1289B085104A}">
      <dgm:prSet/>
      <dgm:spPr/>
      <dgm:t>
        <a:bodyPr rtlCol="0"/>
        <a:lstStyle/>
        <a:p>
          <a:pPr rtl="0"/>
          <a:endParaRPr lang="en-US"/>
        </a:p>
      </dgm:t>
    </dgm:pt>
    <dgm:pt modelId="{8AEC6483-23EF-4414-8E2A-6A005181899E}">
      <dgm:prSet phldrT="[Text]"/>
      <dgm:spPr/>
      <dgm:t>
        <a:bodyPr rtlCol="0"/>
        <a:lstStyle/>
        <a:p>
          <a:pPr rtl="0"/>
          <a:r>
            <a:rPr lang="en-GB" baseline="0" dirty="0" smtClean="0"/>
            <a:t>PR</a:t>
          </a:r>
          <a:endParaRPr lang="en-GB" baseline="0" dirty="0"/>
        </a:p>
      </dgm:t>
    </dgm:pt>
    <dgm:pt modelId="{526DBE94-00A7-461E-AF61-51DFFA468BD0}" type="parTrans" cxnId="{976405B9-79B8-494E-A105-801AB128A327}">
      <dgm:prSet/>
      <dgm:spPr/>
      <dgm:t>
        <a:bodyPr rtlCol="0"/>
        <a:lstStyle/>
        <a:p>
          <a:pPr rtl="0"/>
          <a:endParaRPr lang="en-US"/>
        </a:p>
      </dgm:t>
    </dgm:pt>
    <dgm:pt modelId="{C81D2561-AE20-4589-919A-5479573342B0}" type="sibTrans" cxnId="{976405B9-79B8-494E-A105-801AB128A327}">
      <dgm:prSet/>
      <dgm:spPr/>
      <dgm:t>
        <a:bodyPr rtlCol="0"/>
        <a:lstStyle/>
        <a:p>
          <a:pPr rtl="0"/>
          <a:endParaRPr lang="en-US"/>
        </a:p>
      </dgm:t>
    </dgm:pt>
    <dgm:pt modelId="{056BF56F-CC43-4DDD-9D89-CA94DE101ECC}">
      <dgm:prSet phldrT="[Text]"/>
      <dgm:spPr>
        <a:solidFill>
          <a:schemeClr val="accent5">
            <a:lumMod val="75000"/>
          </a:schemeClr>
        </a:solidFill>
      </dgm:spPr>
      <dgm:t>
        <a:bodyPr rtlCol="0"/>
        <a:lstStyle/>
        <a:p>
          <a:pPr rtl="0"/>
          <a:r>
            <a:rPr lang="en-GB" dirty="0" smtClean="0"/>
            <a:t>D</a:t>
          </a:r>
          <a:r>
            <a:rPr lang="en-GB" baseline="-25000" dirty="0" smtClean="0"/>
            <a:t>1</a:t>
          </a:r>
          <a:r>
            <a:rPr lang="en-GB" dirty="0" smtClean="0"/>
            <a:t>  D</a:t>
          </a:r>
          <a:r>
            <a:rPr lang="en-GB" baseline="-25000" dirty="0" smtClean="0"/>
            <a:t>2</a:t>
          </a:r>
          <a:endParaRPr lang="en-GB" baseline="-25000" dirty="0"/>
        </a:p>
      </dgm:t>
    </dgm:pt>
    <dgm:pt modelId="{001921C4-E4A3-488C-B466-13D798BB2038}" type="parTrans" cxnId="{778F2B2A-B50E-4B4B-8031-BBB0BAF3076A}">
      <dgm:prSet/>
      <dgm:spPr/>
      <dgm:t>
        <a:bodyPr rtlCol="0"/>
        <a:lstStyle/>
        <a:p>
          <a:pPr rtl="0"/>
          <a:endParaRPr lang="en-US"/>
        </a:p>
      </dgm:t>
    </dgm:pt>
    <dgm:pt modelId="{B28DA56B-359A-427D-B40B-7C9A5E29DAD4}" type="sibTrans" cxnId="{778F2B2A-B50E-4B4B-8031-BBB0BAF3076A}">
      <dgm:prSet/>
      <dgm:spPr/>
      <dgm:t>
        <a:bodyPr rtlCol="0"/>
        <a:lstStyle/>
        <a:p>
          <a:pPr rtl="0"/>
          <a:endParaRPr lang="en-US"/>
        </a:p>
      </dgm:t>
    </dgm:pt>
    <dgm:pt modelId="{204779DA-9EFD-416C-AA17-3047285492E6}">
      <dgm:prSet phldrT="[Text]"/>
      <dgm:spPr>
        <a:solidFill>
          <a:schemeClr val="accent6">
            <a:lumMod val="50000"/>
          </a:schemeClr>
        </a:solidFill>
      </dgm:spPr>
      <dgm:t>
        <a:bodyPr rtlCol="0"/>
        <a:lstStyle/>
        <a:p>
          <a:pPr rtl="0"/>
          <a:r>
            <a:rPr lang="en-US" dirty="0" smtClean="0"/>
            <a:t>5-HT</a:t>
          </a:r>
          <a:r>
            <a:rPr lang="en-US" baseline="-25000" dirty="0" smtClean="0"/>
            <a:t>1A</a:t>
          </a:r>
          <a:endParaRPr lang="en-GB" baseline="-25000" dirty="0"/>
        </a:p>
      </dgm:t>
    </dgm:pt>
    <dgm:pt modelId="{10182E5A-267A-4FF5-8BE4-365E5F0F59FD}" type="parTrans" cxnId="{4B45AE37-5E95-4459-A22C-A76A562E440A}">
      <dgm:prSet/>
      <dgm:spPr/>
      <dgm:t>
        <a:bodyPr rtlCol="0"/>
        <a:lstStyle/>
        <a:p>
          <a:pPr rtl="0"/>
          <a:endParaRPr lang="en-US"/>
        </a:p>
      </dgm:t>
    </dgm:pt>
    <dgm:pt modelId="{89F8EF12-ABE9-4852-AA60-32F3BE4FD92C}" type="sibTrans" cxnId="{4B45AE37-5E95-4459-A22C-A76A562E440A}">
      <dgm:prSet/>
      <dgm:spPr/>
      <dgm:t>
        <a:bodyPr rtlCol="0"/>
        <a:lstStyle/>
        <a:p>
          <a:pPr rtl="0"/>
          <a:endParaRPr lang="en-US"/>
        </a:p>
      </dgm:t>
    </dgm:pt>
    <dgm:pt modelId="{FBE57202-63C6-4AC6-8A48-2F7EEDE18422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el-GR" dirty="0" smtClean="0"/>
            <a:t>α</a:t>
          </a:r>
          <a:r>
            <a:rPr lang="en-US" baseline="-25000" dirty="0" smtClean="0"/>
            <a:t>1</a:t>
          </a:r>
          <a:r>
            <a:rPr lang="en-US" dirty="0" smtClean="0"/>
            <a:t>     </a:t>
          </a:r>
          <a:r>
            <a:rPr lang="el-GR" dirty="0" smtClean="0"/>
            <a:t>α</a:t>
          </a:r>
          <a:r>
            <a:rPr lang="en-US" baseline="-25000" dirty="0" smtClean="0"/>
            <a:t>2</a:t>
          </a:r>
          <a:r>
            <a:rPr lang="en-US" dirty="0" smtClean="0"/>
            <a:t>  </a:t>
          </a:r>
          <a:r>
            <a:rPr lang="el-GR" dirty="0" smtClean="0"/>
            <a:t>β</a:t>
          </a:r>
          <a:r>
            <a:rPr lang="en-US" baseline="-25000" dirty="0" smtClean="0"/>
            <a:t>1</a:t>
          </a:r>
          <a:r>
            <a:rPr lang="en-US" dirty="0" smtClean="0">
              <a:latin typeface="Times New Roman"/>
              <a:cs typeface="Times New Roman"/>
            </a:rPr>
            <a:t>     </a:t>
          </a:r>
          <a:r>
            <a:rPr lang="el-GR" dirty="0" smtClean="0"/>
            <a:t>β</a:t>
          </a:r>
          <a:r>
            <a:rPr lang="en-US" baseline="-25000" dirty="0" smtClean="0"/>
            <a:t>2</a:t>
          </a:r>
          <a:endParaRPr lang="en-GB" baseline="-25000" dirty="0"/>
        </a:p>
      </dgm:t>
    </dgm:pt>
    <dgm:pt modelId="{22E9EA7B-06A1-4DB0-8C13-4FDDC38F5300}" type="parTrans" cxnId="{89F86E09-7B46-4DCB-A438-8B1FC1DB0A71}">
      <dgm:prSet/>
      <dgm:spPr/>
      <dgm:t>
        <a:bodyPr rtlCol="0"/>
        <a:lstStyle/>
        <a:p>
          <a:pPr rtl="0"/>
          <a:endParaRPr lang="en-US"/>
        </a:p>
      </dgm:t>
    </dgm:pt>
    <dgm:pt modelId="{29B1D402-63E0-4277-B9B1-DE1AE207061C}" type="sibTrans" cxnId="{89F86E09-7B46-4DCB-A438-8B1FC1DB0A71}">
      <dgm:prSet/>
      <dgm:spPr/>
      <dgm:t>
        <a:bodyPr rtlCol="0"/>
        <a:lstStyle/>
        <a:p>
          <a:pPr rtl="0"/>
          <a:endParaRPr lang="en-US"/>
        </a:p>
      </dgm:t>
    </dgm:pt>
    <dgm:pt modelId="{068CCA7D-1404-4068-AB93-6968EFC37502}" type="pres">
      <dgm:prSet presAssocID="{B842BC11-90CF-49FF-8D61-E8A8AAFE1BB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A4FAF7-2B1B-440D-AB04-52061A8327A8}" type="pres">
      <dgm:prSet presAssocID="{0EFAF7DB-220E-474B-A306-B18848A2E64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6C629E-FD24-4979-AD6C-FF765663342C}" type="pres">
      <dgm:prSet presAssocID="{8655DB40-16AB-41AF-B7B9-C009642A6E8E}" presName="sibTrans" presStyleCnt="0"/>
      <dgm:spPr/>
    </dgm:pt>
    <dgm:pt modelId="{C593AB34-4B84-4F47-A09D-1663F9F71AFC}" type="pres">
      <dgm:prSet presAssocID="{9CA7C66F-6CF9-4093-95BD-C861D9811AA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D6466A-5AEB-4BDD-BDCC-43ADA92E714A}" type="pres">
      <dgm:prSet presAssocID="{9AC506A7-F034-46F5-B26F-46FD22856FB4}" presName="sibTrans" presStyleCnt="0"/>
      <dgm:spPr/>
    </dgm:pt>
    <dgm:pt modelId="{917D3CD9-BA5B-404E-931F-223BF970C99B}" type="pres">
      <dgm:prSet presAssocID="{8AEC6483-23EF-4414-8E2A-6A005181899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3BB6F-28BD-4A03-B872-7769C680243B}" type="pres">
      <dgm:prSet presAssocID="{C81D2561-AE20-4589-919A-5479573342B0}" presName="sibTrans" presStyleCnt="0"/>
      <dgm:spPr/>
    </dgm:pt>
    <dgm:pt modelId="{4F7EBD7D-DFCF-42D9-919C-E6E65091B79C}" type="pres">
      <dgm:prSet presAssocID="{056BF56F-CC43-4DDD-9D89-CA94DE101EC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1926FB-9294-4D9C-9214-4CEF0275C497}" type="pres">
      <dgm:prSet presAssocID="{B28DA56B-359A-427D-B40B-7C9A5E29DAD4}" presName="sibTrans" presStyleCnt="0"/>
      <dgm:spPr/>
    </dgm:pt>
    <dgm:pt modelId="{CB52FD11-6E75-4074-AC8F-10E0FD59B7A0}" type="pres">
      <dgm:prSet presAssocID="{204779DA-9EFD-416C-AA17-3047285492E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88CD8-2C19-489E-9D24-02924B217C45}" type="pres">
      <dgm:prSet presAssocID="{89F8EF12-ABE9-4852-AA60-32F3BE4FD92C}" presName="sibTrans" presStyleCnt="0"/>
      <dgm:spPr/>
    </dgm:pt>
    <dgm:pt modelId="{76049CD1-75A7-4C80-9C4F-81F0D3E4B5DC}" type="pres">
      <dgm:prSet presAssocID="{FBE57202-63C6-4AC6-8A48-2F7EEDE1842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8E6FD0-5EE8-42CE-8AC4-D71962510EE7}" srcId="{B842BC11-90CF-49FF-8D61-E8A8AAFE1BB6}" destId="{0EFAF7DB-220E-474B-A306-B18848A2E64E}" srcOrd="0" destOrd="0" parTransId="{ADEA5C60-BA03-45CE-8AE4-87E8350E817F}" sibTransId="{8655DB40-16AB-41AF-B7B9-C009642A6E8E}"/>
    <dgm:cxn modelId="{89F86E09-7B46-4DCB-A438-8B1FC1DB0A71}" srcId="{B842BC11-90CF-49FF-8D61-E8A8AAFE1BB6}" destId="{FBE57202-63C6-4AC6-8A48-2F7EEDE18422}" srcOrd="5" destOrd="0" parTransId="{22E9EA7B-06A1-4DB0-8C13-4FDDC38F5300}" sibTransId="{29B1D402-63E0-4277-B9B1-DE1AE207061C}"/>
    <dgm:cxn modelId="{924683F6-6EE0-431F-AB3E-5F49E47BC6E7}" type="presOf" srcId="{FBE57202-63C6-4AC6-8A48-2F7EEDE18422}" destId="{76049CD1-75A7-4C80-9C4F-81F0D3E4B5DC}" srcOrd="0" destOrd="0" presId="urn:microsoft.com/office/officeart/2005/8/layout/default"/>
    <dgm:cxn modelId="{778F2B2A-B50E-4B4B-8031-BBB0BAF3076A}" srcId="{B842BC11-90CF-49FF-8D61-E8A8AAFE1BB6}" destId="{056BF56F-CC43-4DDD-9D89-CA94DE101ECC}" srcOrd="3" destOrd="0" parTransId="{001921C4-E4A3-488C-B466-13D798BB2038}" sibTransId="{B28DA56B-359A-427D-B40B-7C9A5E29DAD4}"/>
    <dgm:cxn modelId="{1B2C488B-7FEC-4CBE-B917-0810AED69603}" type="presOf" srcId="{056BF56F-CC43-4DDD-9D89-CA94DE101ECC}" destId="{4F7EBD7D-DFCF-42D9-919C-E6E65091B79C}" srcOrd="0" destOrd="0" presId="urn:microsoft.com/office/officeart/2005/8/layout/default"/>
    <dgm:cxn modelId="{89249B35-A657-4232-8C39-0E1E74D5F173}" type="presOf" srcId="{0EFAF7DB-220E-474B-A306-B18848A2E64E}" destId="{EAA4FAF7-2B1B-440D-AB04-52061A8327A8}" srcOrd="0" destOrd="0" presId="urn:microsoft.com/office/officeart/2005/8/layout/default"/>
    <dgm:cxn modelId="{4B45AE37-5E95-4459-A22C-A76A562E440A}" srcId="{B842BC11-90CF-49FF-8D61-E8A8AAFE1BB6}" destId="{204779DA-9EFD-416C-AA17-3047285492E6}" srcOrd="4" destOrd="0" parTransId="{10182E5A-267A-4FF5-8BE4-365E5F0F59FD}" sibTransId="{89F8EF12-ABE9-4852-AA60-32F3BE4FD92C}"/>
    <dgm:cxn modelId="{376333AF-7035-4040-8136-B4D16E540B78}" type="presOf" srcId="{8AEC6483-23EF-4414-8E2A-6A005181899E}" destId="{917D3CD9-BA5B-404E-931F-223BF970C99B}" srcOrd="0" destOrd="0" presId="urn:microsoft.com/office/officeart/2005/8/layout/default"/>
    <dgm:cxn modelId="{976405B9-79B8-494E-A105-801AB128A327}" srcId="{B842BC11-90CF-49FF-8D61-E8A8AAFE1BB6}" destId="{8AEC6483-23EF-4414-8E2A-6A005181899E}" srcOrd="2" destOrd="0" parTransId="{526DBE94-00A7-461E-AF61-51DFFA468BD0}" sibTransId="{C81D2561-AE20-4589-919A-5479573342B0}"/>
    <dgm:cxn modelId="{CE75A0ED-8C51-4658-9C10-5EBDDF7CF78F}" type="presOf" srcId="{9CA7C66F-6CF9-4093-95BD-C861D9811AA0}" destId="{C593AB34-4B84-4F47-A09D-1663F9F71AFC}" srcOrd="0" destOrd="0" presId="urn:microsoft.com/office/officeart/2005/8/layout/default"/>
    <dgm:cxn modelId="{06D492A0-698D-4890-A00A-C58F6C368A99}" type="presOf" srcId="{B842BC11-90CF-49FF-8D61-E8A8AAFE1BB6}" destId="{068CCA7D-1404-4068-AB93-6968EFC37502}" srcOrd="0" destOrd="0" presId="urn:microsoft.com/office/officeart/2005/8/layout/default"/>
    <dgm:cxn modelId="{6523C852-AAEB-46E3-A33C-3BF2D7AA1D25}" type="presOf" srcId="{204779DA-9EFD-416C-AA17-3047285492E6}" destId="{CB52FD11-6E75-4074-AC8F-10E0FD59B7A0}" srcOrd="0" destOrd="0" presId="urn:microsoft.com/office/officeart/2005/8/layout/default"/>
    <dgm:cxn modelId="{1A254136-9EEE-43D0-BC71-1289B085104A}" srcId="{B842BC11-90CF-49FF-8D61-E8A8AAFE1BB6}" destId="{9CA7C66F-6CF9-4093-95BD-C861D9811AA0}" srcOrd="1" destOrd="0" parTransId="{5C383048-3A83-419C-82E9-AA46D2B4FFD3}" sibTransId="{9AC506A7-F034-46F5-B26F-46FD22856FB4}"/>
    <dgm:cxn modelId="{4F86DED8-F773-41EE-B8CE-A4E37F8E808D}" type="presParOf" srcId="{068CCA7D-1404-4068-AB93-6968EFC37502}" destId="{EAA4FAF7-2B1B-440D-AB04-52061A8327A8}" srcOrd="0" destOrd="0" presId="urn:microsoft.com/office/officeart/2005/8/layout/default"/>
    <dgm:cxn modelId="{871EB079-6EA9-4C9E-8D96-A5E987B5B1FE}" type="presParOf" srcId="{068CCA7D-1404-4068-AB93-6968EFC37502}" destId="{D86C629E-FD24-4979-AD6C-FF765663342C}" srcOrd="1" destOrd="0" presId="urn:microsoft.com/office/officeart/2005/8/layout/default"/>
    <dgm:cxn modelId="{0860CF42-A4F0-4391-BC20-94008D3BCE35}" type="presParOf" srcId="{068CCA7D-1404-4068-AB93-6968EFC37502}" destId="{C593AB34-4B84-4F47-A09D-1663F9F71AFC}" srcOrd="2" destOrd="0" presId="urn:microsoft.com/office/officeart/2005/8/layout/default"/>
    <dgm:cxn modelId="{BBCB033B-52D1-43F4-A7CB-750D36ABBD08}" type="presParOf" srcId="{068CCA7D-1404-4068-AB93-6968EFC37502}" destId="{5AD6466A-5AEB-4BDD-BDCC-43ADA92E714A}" srcOrd="3" destOrd="0" presId="urn:microsoft.com/office/officeart/2005/8/layout/default"/>
    <dgm:cxn modelId="{4407FA95-1DA2-497C-911B-306C53DE117A}" type="presParOf" srcId="{068CCA7D-1404-4068-AB93-6968EFC37502}" destId="{917D3CD9-BA5B-404E-931F-223BF970C99B}" srcOrd="4" destOrd="0" presId="urn:microsoft.com/office/officeart/2005/8/layout/default"/>
    <dgm:cxn modelId="{7110D8F2-D963-4F88-B92C-9831D25ED9E8}" type="presParOf" srcId="{068CCA7D-1404-4068-AB93-6968EFC37502}" destId="{D803BB6F-28BD-4A03-B872-7769C680243B}" srcOrd="5" destOrd="0" presId="urn:microsoft.com/office/officeart/2005/8/layout/default"/>
    <dgm:cxn modelId="{8AEE7F4A-78BB-4D40-BE19-BAB839F11318}" type="presParOf" srcId="{068CCA7D-1404-4068-AB93-6968EFC37502}" destId="{4F7EBD7D-DFCF-42D9-919C-E6E65091B79C}" srcOrd="6" destOrd="0" presId="urn:microsoft.com/office/officeart/2005/8/layout/default"/>
    <dgm:cxn modelId="{FAE160F8-53B0-4D3C-BB9A-891E9ECF5896}" type="presParOf" srcId="{068CCA7D-1404-4068-AB93-6968EFC37502}" destId="{371926FB-9294-4D9C-9214-4CEF0275C497}" srcOrd="7" destOrd="0" presId="urn:microsoft.com/office/officeart/2005/8/layout/default"/>
    <dgm:cxn modelId="{641FDF7B-95A7-48DD-964A-C6092D191215}" type="presParOf" srcId="{068CCA7D-1404-4068-AB93-6968EFC37502}" destId="{CB52FD11-6E75-4074-AC8F-10E0FD59B7A0}" srcOrd="8" destOrd="0" presId="urn:microsoft.com/office/officeart/2005/8/layout/default"/>
    <dgm:cxn modelId="{35EDF854-28E1-457A-8544-B882EAEBFAFB}" type="presParOf" srcId="{068CCA7D-1404-4068-AB93-6968EFC37502}" destId="{08588CD8-2C19-489E-9D24-02924B217C45}" srcOrd="9" destOrd="0" presId="urn:microsoft.com/office/officeart/2005/8/layout/default"/>
    <dgm:cxn modelId="{F4305079-D4A5-40B0-8A1E-73D71E952209}" type="presParOf" srcId="{068CCA7D-1404-4068-AB93-6968EFC37502}" destId="{76049CD1-75A7-4C80-9C4F-81F0D3E4B5D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4FAF7-2B1B-440D-AB04-52061A8327A8}">
      <dsp:nvSpPr>
        <dsp:cNvPr id="0" name=""/>
        <dsp:cNvSpPr/>
      </dsp:nvSpPr>
      <dsp:spPr>
        <a:xfrm>
          <a:off x="277308" y="199"/>
          <a:ext cx="2093712" cy="1256227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rtlCol="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-</a:t>
          </a:r>
          <a:endParaRPr lang="en-GB" sz="2500" kern="1200" dirty="0"/>
        </a:p>
      </dsp:txBody>
      <dsp:txXfrm>
        <a:off x="277308" y="199"/>
        <a:ext cx="2093712" cy="1256227"/>
      </dsp:txXfrm>
    </dsp:sp>
    <dsp:sp modelId="{C593AB34-4B84-4F47-A09D-1663F9F71AFC}">
      <dsp:nvSpPr>
        <dsp:cNvPr id="0" name=""/>
        <dsp:cNvSpPr/>
      </dsp:nvSpPr>
      <dsp:spPr>
        <a:xfrm>
          <a:off x="2580392" y="199"/>
          <a:ext cx="2093712" cy="1256227"/>
        </a:xfrm>
        <a:prstGeom prst="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rtlCol="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Oxt</a:t>
          </a:r>
          <a:r>
            <a:rPr lang="en-GB" sz="2500" kern="1200" baseline="-25000" dirty="0" smtClean="0"/>
            <a:t>1A</a:t>
          </a:r>
          <a:endParaRPr lang="en-GB" sz="2500" kern="1200" baseline="-25000" dirty="0"/>
        </a:p>
      </dsp:txBody>
      <dsp:txXfrm>
        <a:off x="2580392" y="199"/>
        <a:ext cx="2093712" cy="1256227"/>
      </dsp:txXfrm>
    </dsp:sp>
    <dsp:sp modelId="{917D3CD9-BA5B-404E-931F-223BF970C99B}">
      <dsp:nvSpPr>
        <dsp:cNvPr id="0" name=""/>
        <dsp:cNvSpPr/>
      </dsp:nvSpPr>
      <dsp:spPr>
        <a:xfrm>
          <a:off x="277308" y="1465798"/>
          <a:ext cx="2093712" cy="125622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rtlCol="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-</a:t>
          </a:r>
          <a:endParaRPr lang="en-GB" sz="2500" kern="1200" dirty="0"/>
        </a:p>
      </dsp:txBody>
      <dsp:txXfrm>
        <a:off x="277308" y="1465798"/>
        <a:ext cx="2093712" cy="1256227"/>
      </dsp:txXfrm>
    </dsp:sp>
    <dsp:sp modelId="{4F7EBD7D-DFCF-42D9-919C-E6E65091B79C}">
      <dsp:nvSpPr>
        <dsp:cNvPr id="0" name=""/>
        <dsp:cNvSpPr/>
      </dsp:nvSpPr>
      <dsp:spPr>
        <a:xfrm>
          <a:off x="2580392" y="1465798"/>
          <a:ext cx="2093712" cy="1256227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rtlCol="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CRF</a:t>
          </a:r>
          <a:r>
            <a:rPr lang="en-GB" sz="2500" kern="1200" baseline="-25000" dirty="0" smtClean="0"/>
            <a:t>1  </a:t>
          </a:r>
          <a:r>
            <a:rPr lang="en-GB" sz="2500" kern="1200" dirty="0" smtClean="0"/>
            <a:t>  CRF</a:t>
          </a:r>
          <a:r>
            <a:rPr lang="en-GB" sz="2500" kern="1200" baseline="-25000" dirty="0" smtClean="0"/>
            <a:t>2</a:t>
          </a:r>
          <a:endParaRPr lang="en-GB" sz="2500" kern="1200" baseline="-25000" dirty="0"/>
        </a:p>
      </dsp:txBody>
      <dsp:txXfrm>
        <a:off x="2580392" y="1465798"/>
        <a:ext cx="2093712" cy="1256227"/>
      </dsp:txXfrm>
    </dsp:sp>
    <dsp:sp modelId="{CB52FD11-6E75-4074-AC8F-10E0FD59B7A0}">
      <dsp:nvSpPr>
        <dsp:cNvPr id="0" name=""/>
        <dsp:cNvSpPr/>
      </dsp:nvSpPr>
      <dsp:spPr>
        <a:xfrm>
          <a:off x="277308" y="2931397"/>
          <a:ext cx="2093712" cy="1256227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rtlCol="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kern="1200" dirty="0" smtClean="0">
              <a:latin typeface="Times New Roman"/>
              <a:cs typeface="Times New Roman"/>
            </a:rPr>
            <a:t>κ</a:t>
          </a:r>
          <a:r>
            <a:rPr lang="en-GB" sz="2500" kern="1200" dirty="0" smtClean="0"/>
            <a:t>OR     </a:t>
          </a:r>
          <a:r>
            <a:rPr lang="el-GR" sz="2500" kern="1200" dirty="0" smtClean="0">
              <a:latin typeface="Times New Roman"/>
              <a:cs typeface="Times New Roman"/>
            </a:rPr>
            <a:t>μ</a:t>
          </a:r>
          <a:r>
            <a:rPr lang="en-GB" sz="2500" kern="1200" dirty="0" smtClean="0"/>
            <a:t>OR</a:t>
          </a:r>
          <a:endParaRPr lang="en-GB" sz="2500" kern="1200" dirty="0"/>
        </a:p>
      </dsp:txBody>
      <dsp:txXfrm>
        <a:off x="277308" y="2931397"/>
        <a:ext cx="2093712" cy="1256227"/>
      </dsp:txXfrm>
    </dsp:sp>
    <dsp:sp modelId="{76049CD1-75A7-4C80-9C4F-81F0D3E4B5DC}">
      <dsp:nvSpPr>
        <dsp:cNvPr id="0" name=""/>
        <dsp:cNvSpPr/>
      </dsp:nvSpPr>
      <dsp:spPr>
        <a:xfrm>
          <a:off x="2580392" y="2931397"/>
          <a:ext cx="2093712" cy="1256227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kern="1200" dirty="0" smtClean="0">
              <a:latin typeface="Times New Roman"/>
              <a:cs typeface="Times New Roman"/>
            </a:rPr>
            <a:t>δ</a:t>
          </a:r>
          <a:r>
            <a:rPr lang="en-GB" sz="2500" kern="1200" dirty="0" smtClean="0"/>
            <a:t>OR     </a:t>
          </a:r>
          <a:r>
            <a:rPr lang="el-GR" sz="2500" kern="1200" dirty="0" smtClean="0">
              <a:latin typeface="Times New Roman"/>
              <a:cs typeface="Times New Roman"/>
            </a:rPr>
            <a:t>μ</a:t>
          </a:r>
          <a:r>
            <a:rPr lang="en-GB" sz="2500" kern="1200" dirty="0" smtClean="0"/>
            <a:t>OR</a:t>
          </a:r>
          <a:endParaRPr lang="en-GB" sz="2500" kern="1200" dirty="0"/>
        </a:p>
      </dsp:txBody>
      <dsp:txXfrm>
        <a:off x="2580392" y="2931397"/>
        <a:ext cx="2093712" cy="12562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4FAF7-2B1B-440D-AB04-52061A8327A8}">
      <dsp:nvSpPr>
        <dsp:cNvPr id="0" name=""/>
        <dsp:cNvSpPr/>
      </dsp:nvSpPr>
      <dsp:spPr>
        <a:xfrm>
          <a:off x="277308" y="199"/>
          <a:ext cx="2093712" cy="1256227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rtlCol="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-</a:t>
          </a:r>
          <a:endParaRPr lang="en-GB" sz="2500" kern="1200" dirty="0"/>
        </a:p>
      </dsp:txBody>
      <dsp:txXfrm>
        <a:off x="277308" y="199"/>
        <a:ext cx="2093712" cy="1256227"/>
      </dsp:txXfrm>
    </dsp:sp>
    <dsp:sp modelId="{C593AB34-4B84-4F47-A09D-1663F9F71AFC}">
      <dsp:nvSpPr>
        <dsp:cNvPr id="0" name=""/>
        <dsp:cNvSpPr/>
      </dsp:nvSpPr>
      <dsp:spPr>
        <a:xfrm>
          <a:off x="2580392" y="199"/>
          <a:ext cx="2093712" cy="1256227"/>
        </a:xfrm>
        <a:prstGeom prst="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rtlCol="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NK</a:t>
          </a:r>
          <a:r>
            <a:rPr lang="en-GB" sz="2500" kern="1200" baseline="-25000" dirty="0" smtClean="0"/>
            <a:t>3</a:t>
          </a:r>
          <a:endParaRPr lang="en-GB" sz="2500" kern="1200" baseline="-25000" dirty="0"/>
        </a:p>
      </dsp:txBody>
      <dsp:txXfrm>
        <a:off x="2580392" y="199"/>
        <a:ext cx="2093712" cy="1256227"/>
      </dsp:txXfrm>
    </dsp:sp>
    <dsp:sp modelId="{917D3CD9-BA5B-404E-931F-223BF970C99B}">
      <dsp:nvSpPr>
        <dsp:cNvPr id="0" name=""/>
        <dsp:cNvSpPr/>
      </dsp:nvSpPr>
      <dsp:spPr>
        <a:xfrm>
          <a:off x="277308" y="1465798"/>
          <a:ext cx="2093712" cy="125622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rtlCol="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Y</a:t>
          </a:r>
          <a:r>
            <a:rPr lang="en-GB" sz="2500" kern="1200" baseline="-25000" dirty="0" smtClean="0"/>
            <a:t>1</a:t>
          </a:r>
          <a:r>
            <a:rPr lang="en-GB" sz="2500" kern="1200" dirty="0" smtClean="0"/>
            <a:t>     Y</a:t>
          </a:r>
          <a:r>
            <a:rPr lang="en-GB" sz="2500" kern="1200" baseline="-25000" dirty="0" smtClean="0"/>
            <a:t>2</a:t>
          </a:r>
          <a:r>
            <a:rPr lang="en-GB" sz="2500" kern="1200" dirty="0" smtClean="0"/>
            <a:t>  Y</a:t>
          </a:r>
          <a:r>
            <a:rPr lang="en-GB" sz="2500" kern="1200" baseline="-25000" dirty="0" smtClean="0"/>
            <a:t>4</a:t>
          </a:r>
          <a:r>
            <a:rPr lang="en-GB" sz="2500" kern="1200" dirty="0" smtClean="0"/>
            <a:t>     Y</a:t>
          </a:r>
          <a:r>
            <a:rPr lang="en-GB" sz="2500" kern="1200" baseline="-25000" dirty="0" smtClean="0"/>
            <a:t>5</a:t>
          </a:r>
          <a:endParaRPr lang="en-GB" sz="2500" kern="1200" baseline="-25000" dirty="0"/>
        </a:p>
      </dsp:txBody>
      <dsp:txXfrm>
        <a:off x="277308" y="1465798"/>
        <a:ext cx="2093712" cy="1256227"/>
      </dsp:txXfrm>
    </dsp:sp>
    <dsp:sp modelId="{4F7EBD7D-DFCF-42D9-919C-E6E65091B79C}">
      <dsp:nvSpPr>
        <dsp:cNvPr id="0" name=""/>
        <dsp:cNvSpPr/>
      </dsp:nvSpPr>
      <dsp:spPr>
        <a:xfrm>
          <a:off x="2580392" y="1465798"/>
          <a:ext cx="2093712" cy="1256227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rtlCol="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-</a:t>
          </a:r>
          <a:endParaRPr lang="en-GB" sz="2500" kern="1200" baseline="-25000" dirty="0"/>
        </a:p>
      </dsp:txBody>
      <dsp:txXfrm>
        <a:off x="2580392" y="1465798"/>
        <a:ext cx="2093712" cy="1256227"/>
      </dsp:txXfrm>
    </dsp:sp>
    <dsp:sp modelId="{CB52FD11-6E75-4074-AC8F-10E0FD59B7A0}">
      <dsp:nvSpPr>
        <dsp:cNvPr id="0" name=""/>
        <dsp:cNvSpPr/>
      </dsp:nvSpPr>
      <dsp:spPr>
        <a:xfrm>
          <a:off x="277308" y="2931397"/>
          <a:ext cx="2093712" cy="1256227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rtlCol="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PAC</a:t>
          </a:r>
          <a:r>
            <a:rPr lang="en-US" sz="2500" kern="1200" baseline="-25000" dirty="0" smtClean="0"/>
            <a:t>1</a:t>
          </a:r>
          <a:endParaRPr lang="en-GB" sz="2500" kern="1200" baseline="-25000" dirty="0"/>
        </a:p>
      </dsp:txBody>
      <dsp:txXfrm>
        <a:off x="277308" y="2931397"/>
        <a:ext cx="2093712" cy="1256227"/>
      </dsp:txXfrm>
    </dsp:sp>
    <dsp:sp modelId="{76049CD1-75A7-4C80-9C4F-81F0D3E4B5DC}">
      <dsp:nvSpPr>
        <dsp:cNvPr id="0" name=""/>
        <dsp:cNvSpPr/>
      </dsp:nvSpPr>
      <dsp:spPr>
        <a:xfrm>
          <a:off x="2580392" y="2931397"/>
          <a:ext cx="2093712" cy="1256227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Times New Roman"/>
              <a:cs typeface="Times New Roman"/>
            </a:rPr>
            <a:t>-</a:t>
          </a:r>
          <a:endParaRPr lang="en-GB" sz="2500" kern="1200" dirty="0"/>
        </a:p>
      </dsp:txBody>
      <dsp:txXfrm>
        <a:off x="2580392" y="2931397"/>
        <a:ext cx="2093712" cy="12562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4FAF7-2B1B-440D-AB04-52061A8327A8}">
      <dsp:nvSpPr>
        <dsp:cNvPr id="0" name=""/>
        <dsp:cNvSpPr/>
      </dsp:nvSpPr>
      <dsp:spPr>
        <a:xfrm>
          <a:off x="277308" y="199"/>
          <a:ext cx="2093712" cy="1256227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rtlCol="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400" kern="1200" dirty="0" smtClean="0"/>
            <a:t>(NK</a:t>
          </a:r>
          <a:r>
            <a:rPr lang="en-GB" sz="4400" kern="1200" baseline="-25000" dirty="0" smtClean="0"/>
            <a:t>3</a:t>
          </a:r>
          <a:r>
            <a:rPr lang="en-GB" sz="4400" kern="1200" baseline="0" dirty="0" smtClean="0"/>
            <a:t>)</a:t>
          </a:r>
          <a:endParaRPr lang="en-GB" sz="4400" kern="1200" baseline="0" dirty="0"/>
        </a:p>
      </dsp:txBody>
      <dsp:txXfrm>
        <a:off x="277308" y="199"/>
        <a:ext cx="2093712" cy="1256227"/>
      </dsp:txXfrm>
    </dsp:sp>
    <dsp:sp modelId="{C593AB34-4B84-4F47-A09D-1663F9F71AFC}">
      <dsp:nvSpPr>
        <dsp:cNvPr id="0" name=""/>
        <dsp:cNvSpPr/>
      </dsp:nvSpPr>
      <dsp:spPr>
        <a:xfrm>
          <a:off x="2580392" y="199"/>
          <a:ext cx="2093712" cy="1256227"/>
        </a:xfrm>
        <a:prstGeom prst="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PAC</a:t>
          </a:r>
          <a:r>
            <a:rPr lang="en-US" sz="4400" kern="1200" baseline="-25000" dirty="0" smtClean="0"/>
            <a:t>1</a:t>
          </a:r>
          <a:endParaRPr lang="en-GB" sz="4400" kern="1200" baseline="-25000" dirty="0"/>
        </a:p>
      </dsp:txBody>
      <dsp:txXfrm>
        <a:off x="2580392" y="199"/>
        <a:ext cx="2093712" cy="1256227"/>
      </dsp:txXfrm>
    </dsp:sp>
    <dsp:sp modelId="{917D3CD9-BA5B-404E-931F-223BF970C99B}">
      <dsp:nvSpPr>
        <dsp:cNvPr id="0" name=""/>
        <dsp:cNvSpPr/>
      </dsp:nvSpPr>
      <dsp:spPr>
        <a:xfrm>
          <a:off x="277308" y="1465798"/>
          <a:ext cx="2093712" cy="125622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rtlCol="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400" kern="1200" dirty="0" smtClean="0"/>
            <a:t>-</a:t>
          </a:r>
          <a:endParaRPr lang="en-GB" sz="4400" kern="1200" baseline="-25000" dirty="0"/>
        </a:p>
      </dsp:txBody>
      <dsp:txXfrm>
        <a:off x="277308" y="1465798"/>
        <a:ext cx="2093712" cy="1256227"/>
      </dsp:txXfrm>
    </dsp:sp>
    <dsp:sp modelId="{4F7EBD7D-DFCF-42D9-919C-E6E65091B79C}">
      <dsp:nvSpPr>
        <dsp:cNvPr id="0" name=""/>
        <dsp:cNvSpPr/>
      </dsp:nvSpPr>
      <dsp:spPr>
        <a:xfrm>
          <a:off x="2580392" y="1465798"/>
          <a:ext cx="2093712" cy="1256227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rtlCol="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400" kern="1200" dirty="0" smtClean="0"/>
            <a:t>-</a:t>
          </a:r>
          <a:endParaRPr lang="en-GB" sz="4400" kern="1200" baseline="-25000" dirty="0"/>
        </a:p>
      </dsp:txBody>
      <dsp:txXfrm>
        <a:off x="2580392" y="1465798"/>
        <a:ext cx="2093712" cy="1256227"/>
      </dsp:txXfrm>
    </dsp:sp>
    <dsp:sp modelId="{CB52FD11-6E75-4074-AC8F-10E0FD59B7A0}">
      <dsp:nvSpPr>
        <dsp:cNvPr id="0" name=""/>
        <dsp:cNvSpPr/>
      </dsp:nvSpPr>
      <dsp:spPr>
        <a:xfrm>
          <a:off x="277308" y="2931397"/>
          <a:ext cx="2093712" cy="1256227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rtlCol="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-</a:t>
          </a:r>
          <a:endParaRPr lang="en-GB" sz="4400" kern="1200" baseline="-25000" dirty="0"/>
        </a:p>
      </dsp:txBody>
      <dsp:txXfrm>
        <a:off x="277308" y="2931397"/>
        <a:ext cx="2093712" cy="1256227"/>
      </dsp:txXfrm>
    </dsp:sp>
    <dsp:sp modelId="{76049CD1-75A7-4C80-9C4F-81F0D3E4B5DC}">
      <dsp:nvSpPr>
        <dsp:cNvPr id="0" name=""/>
        <dsp:cNvSpPr/>
      </dsp:nvSpPr>
      <dsp:spPr>
        <a:xfrm>
          <a:off x="2580392" y="2931397"/>
          <a:ext cx="2093712" cy="1256227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400" kern="1200" dirty="0" smtClean="0"/>
            <a:t>Cb</a:t>
          </a:r>
          <a:r>
            <a:rPr lang="en-GB" sz="4400" kern="1200" baseline="-25000" dirty="0" smtClean="0"/>
            <a:t>1</a:t>
          </a:r>
          <a:endParaRPr lang="en-GB" sz="4400" kern="1200" baseline="-25000" dirty="0"/>
        </a:p>
      </dsp:txBody>
      <dsp:txXfrm>
        <a:off x="2580392" y="2931397"/>
        <a:ext cx="2093712" cy="12562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4FAF7-2B1B-440D-AB04-52061A8327A8}">
      <dsp:nvSpPr>
        <dsp:cNvPr id="0" name=""/>
        <dsp:cNvSpPr/>
      </dsp:nvSpPr>
      <dsp:spPr>
        <a:xfrm>
          <a:off x="277308" y="199"/>
          <a:ext cx="2093712" cy="1256227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rtlCol="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AR</a:t>
          </a:r>
          <a:endParaRPr lang="en-GB" sz="2500" kern="1200" baseline="0" dirty="0"/>
        </a:p>
      </dsp:txBody>
      <dsp:txXfrm>
        <a:off x="277308" y="199"/>
        <a:ext cx="2093712" cy="1256227"/>
      </dsp:txXfrm>
    </dsp:sp>
    <dsp:sp modelId="{C593AB34-4B84-4F47-A09D-1663F9F71AFC}">
      <dsp:nvSpPr>
        <dsp:cNvPr id="0" name=""/>
        <dsp:cNvSpPr/>
      </dsp:nvSpPr>
      <dsp:spPr>
        <a:xfrm>
          <a:off x="2580392" y="199"/>
          <a:ext cx="2093712" cy="1256227"/>
        </a:xfrm>
        <a:prstGeom prst="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ER</a:t>
          </a:r>
          <a:endParaRPr lang="en-GB" sz="2500" kern="1200" baseline="-25000" dirty="0"/>
        </a:p>
      </dsp:txBody>
      <dsp:txXfrm>
        <a:off x="2580392" y="199"/>
        <a:ext cx="2093712" cy="1256227"/>
      </dsp:txXfrm>
    </dsp:sp>
    <dsp:sp modelId="{917D3CD9-BA5B-404E-931F-223BF970C99B}">
      <dsp:nvSpPr>
        <dsp:cNvPr id="0" name=""/>
        <dsp:cNvSpPr/>
      </dsp:nvSpPr>
      <dsp:spPr>
        <a:xfrm>
          <a:off x="277308" y="1465798"/>
          <a:ext cx="2093712" cy="125622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rtlCol="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baseline="0" dirty="0" smtClean="0"/>
            <a:t>PR</a:t>
          </a:r>
          <a:endParaRPr lang="en-GB" sz="2500" kern="1200" baseline="0" dirty="0"/>
        </a:p>
      </dsp:txBody>
      <dsp:txXfrm>
        <a:off x="277308" y="1465798"/>
        <a:ext cx="2093712" cy="1256227"/>
      </dsp:txXfrm>
    </dsp:sp>
    <dsp:sp modelId="{4F7EBD7D-DFCF-42D9-919C-E6E65091B79C}">
      <dsp:nvSpPr>
        <dsp:cNvPr id="0" name=""/>
        <dsp:cNvSpPr/>
      </dsp:nvSpPr>
      <dsp:spPr>
        <a:xfrm>
          <a:off x="2580392" y="1465798"/>
          <a:ext cx="2093712" cy="1256227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rtlCol="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D</a:t>
          </a:r>
          <a:r>
            <a:rPr lang="en-GB" sz="2500" kern="1200" baseline="-25000" dirty="0" smtClean="0"/>
            <a:t>1</a:t>
          </a:r>
          <a:r>
            <a:rPr lang="en-GB" sz="2500" kern="1200" dirty="0" smtClean="0"/>
            <a:t>  D</a:t>
          </a:r>
          <a:r>
            <a:rPr lang="en-GB" sz="2500" kern="1200" baseline="-25000" dirty="0" smtClean="0"/>
            <a:t>2</a:t>
          </a:r>
          <a:endParaRPr lang="en-GB" sz="2500" kern="1200" baseline="-25000" dirty="0"/>
        </a:p>
      </dsp:txBody>
      <dsp:txXfrm>
        <a:off x="2580392" y="1465798"/>
        <a:ext cx="2093712" cy="1256227"/>
      </dsp:txXfrm>
    </dsp:sp>
    <dsp:sp modelId="{CB52FD11-6E75-4074-AC8F-10E0FD59B7A0}">
      <dsp:nvSpPr>
        <dsp:cNvPr id="0" name=""/>
        <dsp:cNvSpPr/>
      </dsp:nvSpPr>
      <dsp:spPr>
        <a:xfrm>
          <a:off x="277308" y="2931397"/>
          <a:ext cx="2093712" cy="1256227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rtlCol="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5-HT</a:t>
          </a:r>
          <a:r>
            <a:rPr lang="en-US" sz="2500" kern="1200" baseline="-25000" dirty="0" smtClean="0"/>
            <a:t>1A</a:t>
          </a:r>
          <a:endParaRPr lang="en-GB" sz="2500" kern="1200" baseline="-25000" dirty="0"/>
        </a:p>
      </dsp:txBody>
      <dsp:txXfrm>
        <a:off x="277308" y="2931397"/>
        <a:ext cx="2093712" cy="1256227"/>
      </dsp:txXfrm>
    </dsp:sp>
    <dsp:sp modelId="{76049CD1-75A7-4C80-9C4F-81F0D3E4B5DC}">
      <dsp:nvSpPr>
        <dsp:cNvPr id="0" name=""/>
        <dsp:cNvSpPr/>
      </dsp:nvSpPr>
      <dsp:spPr>
        <a:xfrm>
          <a:off x="2580392" y="2931397"/>
          <a:ext cx="2093712" cy="1256227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kern="1200" dirty="0" smtClean="0"/>
            <a:t>α</a:t>
          </a:r>
          <a:r>
            <a:rPr lang="en-US" sz="2500" kern="1200" baseline="-25000" dirty="0" smtClean="0"/>
            <a:t>1</a:t>
          </a:r>
          <a:r>
            <a:rPr lang="en-US" sz="2500" kern="1200" dirty="0" smtClean="0"/>
            <a:t>     </a:t>
          </a:r>
          <a:r>
            <a:rPr lang="el-GR" sz="2500" kern="1200" dirty="0" smtClean="0"/>
            <a:t>α</a:t>
          </a:r>
          <a:r>
            <a:rPr lang="en-US" sz="2500" kern="1200" baseline="-25000" dirty="0" smtClean="0"/>
            <a:t>2</a:t>
          </a:r>
          <a:r>
            <a:rPr lang="en-US" sz="2500" kern="1200" dirty="0" smtClean="0"/>
            <a:t>  </a:t>
          </a:r>
          <a:r>
            <a:rPr lang="el-GR" sz="2500" kern="1200" dirty="0" smtClean="0"/>
            <a:t>β</a:t>
          </a:r>
          <a:r>
            <a:rPr lang="en-US" sz="2500" kern="1200" baseline="-25000" dirty="0" smtClean="0"/>
            <a:t>1</a:t>
          </a:r>
          <a:r>
            <a:rPr lang="en-US" sz="2500" kern="1200" dirty="0" smtClean="0">
              <a:latin typeface="Times New Roman"/>
              <a:cs typeface="Times New Roman"/>
            </a:rPr>
            <a:t>     </a:t>
          </a:r>
          <a:r>
            <a:rPr lang="el-GR" sz="2500" kern="1200" dirty="0" smtClean="0"/>
            <a:t>β</a:t>
          </a:r>
          <a:r>
            <a:rPr lang="en-US" sz="2500" kern="1200" baseline="-25000" dirty="0" smtClean="0"/>
            <a:t>2</a:t>
          </a:r>
          <a:endParaRPr lang="en-GB" sz="2500" kern="1200" baseline="-25000" dirty="0"/>
        </a:p>
      </dsp:txBody>
      <dsp:txXfrm>
        <a:off x="2580392" y="2931397"/>
        <a:ext cx="2093712" cy="1256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24/8/2016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24/8/2016</a:t>
            </a:r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Click to edit Master text styles</a:t>
            </a:r>
          </a:p>
          <a:p>
            <a:pPr lvl="1" rtl="0"/>
            <a:r>
              <a:t>Second level</a:t>
            </a:r>
          </a:p>
          <a:p>
            <a:pPr lvl="2" rtl="0"/>
            <a:r>
              <a:t>Third level</a:t>
            </a:r>
          </a:p>
          <a:p>
            <a:pPr lvl="3" rtl="0"/>
            <a:r>
              <a:t>Fourth level</a:t>
            </a:r>
          </a:p>
          <a:p>
            <a:pPr lvl="4" rtl="0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>
              <a:defRPr sz="5400"/>
            </a:lvl1pPr>
          </a:lstStyle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>
              <a:defRPr sz="2400"/>
            </a:lvl1pPr>
          </a:lstStyle>
          <a:p>
            <a:pPr rtl="0"/>
            <a:r>
              <a:rPr lang="en-US" smtClean="0"/>
              <a:t>Click to edit Master title style</a:t>
            </a:r>
            <a:endParaRPr lang="en-GB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 lang="en-GB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/>
              <a:t>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smtClean="0"/>
              <a:t>24/8/2016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5382" y="1752600"/>
            <a:ext cx="9587620" cy="1828800"/>
          </a:xfrm>
        </p:spPr>
        <p:txBody>
          <a:bodyPr rtlCol="0">
            <a:normAutofit fontScale="90000"/>
          </a:bodyPr>
          <a:lstStyle/>
          <a:p>
            <a:pPr rtl="0"/>
            <a:r>
              <a:rPr lang="en-GB" dirty="0" smtClean="0"/>
              <a:t>Anxiety and BNST Peptides </a:t>
            </a:r>
            <a:br>
              <a:rPr lang="en-GB" dirty="0" smtClean="0"/>
            </a:br>
            <a:r>
              <a:rPr lang="en-GB" dirty="0" smtClean="0"/>
              <a:t>– An Introduction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09" y="3733800"/>
            <a:ext cx="7567269" cy="914400"/>
          </a:xfrm>
        </p:spPr>
        <p:txBody>
          <a:bodyPr rtlCol="0">
            <a:normAutofit/>
          </a:bodyPr>
          <a:lstStyle/>
          <a:p>
            <a:pPr rtl="0"/>
            <a:r>
              <a:rPr lang="en-GB" dirty="0" smtClean="0"/>
              <a:t>Bed Nucleus of the Stria Terminalis - defined</a:t>
            </a:r>
          </a:p>
          <a:p>
            <a:pPr rtl="0"/>
            <a:r>
              <a:rPr lang="en-GB" dirty="0" smtClean="0"/>
              <a:t>What is Anxiety?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 smtClean="0"/>
              <a:t>Neuromodulators 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projecting to </a:t>
            </a:r>
            <a:r>
              <a:rPr lang="en-GB" dirty="0" smtClean="0"/>
              <a:t>the BNST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7695" y="1421394"/>
            <a:ext cx="6174463" cy="5269117"/>
          </a:xfrm>
        </p:spPr>
        <p:txBody>
          <a:bodyPr rtlCol="0">
            <a:normAutofit/>
          </a:bodyPr>
          <a:lstStyle/>
          <a:p>
            <a:pPr rtl="0"/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</a:rPr>
              <a:t>Androgens (T, DHT)</a:t>
            </a:r>
          </a:p>
          <a:p>
            <a:pPr rtl="0"/>
            <a:r>
              <a:rPr lang="en-GB" sz="3200" dirty="0" smtClean="0">
                <a:solidFill>
                  <a:schemeClr val="accent3">
                    <a:lumMod val="50000"/>
                  </a:schemeClr>
                </a:solidFill>
              </a:rPr>
              <a:t>Estrogens (E</a:t>
            </a:r>
            <a:r>
              <a:rPr lang="en-GB" sz="3200" baseline="-250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GB" sz="32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 rtl="0"/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</a:rPr>
              <a:t>Progesterone (P)</a:t>
            </a:r>
          </a:p>
          <a:p>
            <a:pPr rtl="0"/>
            <a:r>
              <a:rPr lang="en-GB" sz="3200" dirty="0" smtClean="0">
                <a:solidFill>
                  <a:schemeClr val="accent5">
                    <a:lumMod val="75000"/>
                  </a:schemeClr>
                </a:solidFill>
              </a:rPr>
              <a:t>Dopamine (DA)</a:t>
            </a:r>
          </a:p>
          <a:p>
            <a:pPr rtl="0"/>
            <a:r>
              <a:rPr lang="en-GB" sz="3200" dirty="0" smtClean="0">
                <a:solidFill>
                  <a:schemeClr val="accent6">
                    <a:lumMod val="50000"/>
                  </a:schemeClr>
                </a:solidFill>
              </a:rPr>
              <a:t>Serotonin (5-HT)</a:t>
            </a:r>
          </a:p>
          <a:p>
            <a:pPr rtl="0"/>
            <a:r>
              <a:rPr lang="en-GB" sz="3200" dirty="0" smtClean="0">
                <a:solidFill>
                  <a:schemeClr val="accent2">
                    <a:lumMod val="50000"/>
                  </a:schemeClr>
                </a:solidFill>
              </a:rPr>
              <a:t>Norepinephrine (NE)</a:t>
            </a:r>
          </a:p>
          <a:p>
            <a:pPr rtl="0"/>
            <a:endParaRPr lang="en-GB" sz="3200" dirty="0"/>
          </a:p>
        </p:txBody>
      </p:sp>
      <p:graphicFrame>
        <p:nvGraphicFramePr>
          <p:cNvPr id="9" name="Content Placeholder 8" descr="Basic Block List showing 6 groups of boxes, each a different colour, arranged from left to right and top to bottom by row with 2 boxes in each row.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9565106"/>
              </p:ext>
            </p:extLst>
          </p:nvPr>
        </p:nvGraphicFramePr>
        <p:xfrm>
          <a:off x="6172200" y="1825625"/>
          <a:ext cx="4951413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16847" y="1394237"/>
            <a:ext cx="4155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BNST Receptors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81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81033"/>
            <a:ext cx="3840480" cy="2103120"/>
          </a:xfrm>
        </p:spPr>
        <p:txBody>
          <a:bodyPr rtlCol="0"/>
          <a:lstStyle/>
          <a:p>
            <a:pPr rtl="0"/>
            <a:r>
              <a:rPr lang="en-GB" dirty="0" smtClean="0"/>
              <a:t>Afferent projections </a:t>
            </a:r>
            <a:r>
              <a:rPr lang="en-GB" i="1" dirty="0" smtClean="0">
                <a:solidFill>
                  <a:schemeClr val="accent2">
                    <a:lumMod val="50000"/>
                  </a:schemeClr>
                </a:solidFill>
              </a:rPr>
              <a:t>to</a:t>
            </a:r>
            <a:r>
              <a:rPr lang="en-GB" dirty="0" smtClean="0"/>
              <a:t> the BNST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54" y="353084"/>
            <a:ext cx="6800566" cy="583948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2154725"/>
            <a:ext cx="4475056" cy="4608214"/>
          </a:xfrm>
        </p:spPr>
        <p:txBody>
          <a:bodyPr rtlCol="0">
            <a:normAutofit fontScale="77500" lnSpcReduction="20000"/>
          </a:bodyPr>
          <a:lstStyle/>
          <a:p>
            <a:pPr rtl="0">
              <a:spcBef>
                <a:spcPts val="600"/>
              </a:spcBef>
            </a:pPr>
            <a:r>
              <a:rPr lang="en-US" sz="2400" dirty="0" smtClean="0"/>
              <a:t>From: </a:t>
            </a:r>
          </a:p>
          <a:p>
            <a:pPr rtl="0">
              <a:spcBef>
                <a:spcPts val="600"/>
              </a:spcBef>
            </a:pPr>
            <a:r>
              <a:rPr lang="en-US" sz="3700" dirty="0" smtClean="0"/>
              <a:t>Olfactory Bulb</a:t>
            </a:r>
          </a:p>
          <a:p>
            <a:pPr rtl="0">
              <a:spcBef>
                <a:spcPts val="600"/>
              </a:spcBef>
            </a:pPr>
            <a:r>
              <a:rPr lang="en-US" sz="3700" dirty="0" smtClean="0"/>
              <a:t>PFC (FC = </a:t>
            </a:r>
            <a:r>
              <a:rPr lang="en-US" sz="3100" dirty="0" smtClean="0"/>
              <a:t>frontal cortex)</a:t>
            </a:r>
          </a:p>
          <a:p>
            <a:pPr>
              <a:spcBef>
                <a:spcPts val="600"/>
              </a:spcBef>
            </a:pPr>
            <a:r>
              <a:rPr lang="en-US" sz="3700" dirty="0" smtClean="0"/>
              <a:t>Amygdala (Amy)</a:t>
            </a:r>
            <a:endParaRPr lang="en-US" sz="3700" dirty="0"/>
          </a:p>
          <a:p>
            <a:pPr rtl="0">
              <a:spcBef>
                <a:spcPts val="600"/>
              </a:spcBef>
            </a:pPr>
            <a:r>
              <a:rPr lang="en-US" sz="3700" dirty="0" smtClean="0"/>
              <a:t>Septum (LS + VS)</a:t>
            </a:r>
          </a:p>
          <a:p>
            <a:pPr rtl="0">
              <a:spcBef>
                <a:spcPts val="600"/>
              </a:spcBef>
            </a:pPr>
            <a:r>
              <a:rPr lang="en-US" sz="3700" dirty="0" smtClean="0"/>
              <a:t>Hypothalamus</a:t>
            </a:r>
          </a:p>
          <a:p>
            <a:pPr rtl="0">
              <a:spcBef>
                <a:spcPts val="600"/>
              </a:spcBef>
            </a:pPr>
            <a:r>
              <a:rPr lang="en-US" sz="3700" dirty="0" smtClean="0"/>
              <a:t>Raphé</a:t>
            </a:r>
          </a:p>
          <a:p>
            <a:pPr rtl="0">
              <a:spcBef>
                <a:spcPts val="600"/>
              </a:spcBef>
            </a:pPr>
            <a:r>
              <a:rPr lang="en-US" sz="3700" dirty="0" smtClean="0"/>
              <a:t>Locus Ceruleus (LC)</a:t>
            </a:r>
          </a:p>
          <a:p>
            <a:pPr rtl="0">
              <a:spcBef>
                <a:spcPts val="600"/>
              </a:spcBef>
            </a:pPr>
            <a:r>
              <a:rPr lang="en-US" sz="3700" dirty="0" smtClean="0"/>
              <a:t>Ventral Tegmental   Area (VTA)</a:t>
            </a:r>
          </a:p>
          <a:p>
            <a:pPr rtl="0">
              <a:spcBef>
                <a:spcPts val="600"/>
              </a:spcBef>
            </a:pPr>
            <a:r>
              <a:rPr lang="en-US" sz="3700" dirty="0" smtClean="0"/>
              <a:t>N. Solitary Tract </a:t>
            </a:r>
            <a:r>
              <a:rPr lang="en-US" sz="3100" dirty="0" smtClean="0"/>
              <a:t>(NTS)</a:t>
            </a:r>
          </a:p>
        </p:txBody>
      </p:sp>
    </p:spTree>
    <p:extLst>
      <p:ext uri="{BB962C8B-B14F-4D97-AF65-F5344CB8AC3E}">
        <p14:creationId xmlns:p14="http://schemas.microsoft.com/office/powerpoint/2010/main" val="40057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81033"/>
            <a:ext cx="3840480" cy="1539537"/>
          </a:xfrm>
        </p:spPr>
        <p:txBody>
          <a:bodyPr rtlCol="0"/>
          <a:lstStyle/>
          <a:p>
            <a:pPr rtl="0"/>
            <a:r>
              <a:rPr lang="en-GB" dirty="0" smtClean="0"/>
              <a:t>Major inputs </a:t>
            </a:r>
            <a:r>
              <a:rPr lang="en-GB" i="1" dirty="0" smtClean="0">
                <a:solidFill>
                  <a:schemeClr val="accent2">
                    <a:lumMod val="50000"/>
                  </a:schemeClr>
                </a:solidFill>
              </a:rPr>
              <a:t>to</a:t>
            </a:r>
            <a:r>
              <a:rPr lang="en-GB" dirty="0" smtClean="0"/>
              <a:t> the BNST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54" y="353084"/>
            <a:ext cx="6800566" cy="583948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1520982"/>
            <a:ext cx="4475056" cy="5323438"/>
          </a:xfrm>
        </p:spPr>
        <p:txBody>
          <a:bodyPr rtlCol="0">
            <a:normAutofit lnSpcReduction="10000"/>
          </a:bodyPr>
          <a:lstStyle/>
          <a:p>
            <a:pPr rtl="0">
              <a:spcBef>
                <a:spcPts val="600"/>
              </a:spcBef>
            </a:pP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</a:rPr>
              <a:t>Central Amygdala (CeA) to al = GABA</a:t>
            </a:r>
          </a:p>
          <a:p>
            <a:pPr rtl="0">
              <a:spcBef>
                <a:spcPts val="600"/>
              </a:spcBef>
            </a:pPr>
            <a:r>
              <a:rPr lang="en-US" sz="2600" dirty="0" smtClean="0">
                <a:solidFill>
                  <a:schemeClr val="accent5">
                    <a:lumMod val="75000"/>
                  </a:schemeClr>
                </a:solidFill>
              </a:rPr>
              <a:t>CeA to al, am, </a:t>
            </a:r>
            <a:r>
              <a:rPr lang="en-US" sz="2600" dirty="0" err="1" smtClean="0">
                <a:solidFill>
                  <a:schemeClr val="accent5">
                    <a:lumMod val="75000"/>
                  </a:schemeClr>
                </a:solidFill>
              </a:rPr>
              <a:t>fu</a:t>
            </a:r>
            <a:r>
              <a:rPr lang="en-US" sz="2600" dirty="0" smtClean="0">
                <a:solidFill>
                  <a:schemeClr val="accent5">
                    <a:lumMod val="75000"/>
                  </a:schemeClr>
                </a:solidFill>
              </a:rPr>
              <a:t> = CRF</a:t>
            </a:r>
          </a:p>
          <a:p>
            <a:pPr rtl="0">
              <a:spcBef>
                <a:spcPts val="600"/>
              </a:spcBef>
            </a:pPr>
            <a:r>
              <a:rPr lang="en-US" sz="2600" dirty="0" smtClean="0">
                <a:solidFill>
                  <a:schemeClr val="accent3">
                    <a:lumMod val="75000"/>
                  </a:schemeClr>
                </a:solidFill>
              </a:rPr>
              <a:t>Medial Amygdala (MeA) to </a:t>
            </a:r>
            <a:r>
              <a:rPr lang="en-US" sz="2600" dirty="0" err="1" smtClean="0">
                <a:solidFill>
                  <a:schemeClr val="accent3">
                    <a:lumMod val="75000"/>
                  </a:schemeClr>
                </a:solidFill>
              </a:rPr>
              <a:t>pr</a:t>
            </a:r>
            <a:r>
              <a:rPr lang="en-US" sz="2600" dirty="0" smtClean="0">
                <a:solidFill>
                  <a:schemeClr val="accent3">
                    <a:lumMod val="75000"/>
                  </a:schemeClr>
                </a:solidFill>
              </a:rPr>
              <a:t> = GABA</a:t>
            </a:r>
          </a:p>
          <a:p>
            <a:pPr rtl="0">
              <a:spcBef>
                <a:spcPts val="600"/>
              </a:spcBef>
            </a:pP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</a:rPr>
              <a:t>Infralimbic PFC to </a:t>
            </a:r>
            <a:r>
              <a:rPr lang="en-US" sz="2600" dirty="0" err="1" smtClean="0">
                <a:solidFill>
                  <a:schemeClr val="bg2">
                    <a:lumMod val="25000"/>
                  </a:schemeClr>
                </a:solidFill>
              </a:rPr>
              <a:t>fu</a:t>
            </a: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</a:rPr>
              <a:t> and </a:t>
            </a:r>
            <a:r>
              <a:rPr lang="en-US" sz="2600" dirty="0" err="1" smtClean="0">
                <a:solidFill>
                  <a:schemeClr val="bg2">
                    <a:lumMod val="25000"/>
                  </a:schemeClr>
                </a:solidFill>
              </a:rPr>
              <a:t>dm</a:t>
            </a: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</a:rPr>
              <a:t> = Glu</a:t>
            </a:r>
          </a:p>
          <a:p>
            <a:pPr rtl="0">
              <a:spcBef>
                <a:spcPts val="600"/>
              </a:spcBef>
            </a:pP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</a:rPr>
              <a:t>Hippocampus to </a:t>
            </a:r>
            <a:r>
              <a:rPr lang="en-US" sz="2600" dirty="0" err="1" smtClean="0">
                <a:solidFill>
                  <a:schemeClr val="bg2">
                    <a:lumMod val="25000"/>
                  </a:schemeClr>
                </a:solidFill>
              </a:rPr>
              <a:t>pr</a:t>
            </a: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</a:rPr>
              <a:t> = Glu</a:t>
            </a:r>
          </a:p>
          <a:p>
            <a:pPr>
              <a:spcBef>
                <a:spcPts val="600"/>
              </a:spcBef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LC to </a:t>
            </a:r>
            <a:r>
              <a:rPr lang="en-US" sz="2600" dirty="0" err="1" smtClean="0">
                <a:solidFill>
                  <a:schemeClr val="accent1">
                    <a:lumMod val="75000"/>
                  </a:schemeClr>
                </a:solidFill>
              </a:rPr>
              <a:t>dm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</a:rPr>
              <a:t> al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 = NE</a:t>
            </a:r>
          </a:p>
          <a:p>
            <a:pPr rtl="0">
              <a:spcBef>
                <a:spcPts val="600"/>
              </a:spcBef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VTA to </a:t>
            </a:r>
            <a:r>
              <a:rPr lang="en-US" sz="2600" dirty="0" err="1" smtClean="0">
                <a:solidFill>
                  <a:schemeClr val="accent1">
                    <a:lumMod val="75000"/>
                  </a:schemeClr>
                </a:solidFill>
              </a:rPr>
              <a:t>dm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al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 = DA</a:t>
            </a:r>
          </a:p>
          <a:p>
            <a:pPr rtl="0">
              <a:spcBef>
                <a:spcPts val="600"/>
              </a:spcBef>
            </a:pP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Dorsal Raphé (DR) to al, </a:t>
            </a:r>
            <a:r>
              <a:rPr lang="en-US" sz="2600" dirty="0" err="1" smtClean="0">
                <a:solidFill>
                  <a:schemeClr val="accent6">
                    <a:lumMod val="50000"/>
                  </a:schemeClr>
                </a:solidFill>
              </a:rPr>
              <a:t>ov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600" dirty="0" err="1" smtClean="0">
                <a:solidFill>
                  <a:schemeClr val="accent1">
                    <a:lumMod val="75000"/>
                  </a:schemeClr>
                </a:solidFill>
              </a:rPr>
              <a:t>dm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 = 5-HT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946495" y="4445251"/>
            <a:ext cx="2263366" cy="742385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>
            <a:off x="4209861" y="5187636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674891" y="4472412"/>
            <a:ext cx="2534970" cy="869714"/>
          </a:xfrm>
          <a:custGeom>
            <a:avLst/>
            <a:gdLst>
              <a:gd name="connsiteX0" fmla="*/ 2534970 w 2534970"/>
              <a:gd name="connsiteY0" fmla="*/ 742384 h 869714"/>
              <a:gd name="connsiteX1" fmla="*/ 1729212 w 2534970"/>
              <a:gd name="connsiteY1" fmla="*/ 869133 h 869714"/>
              <a:gd name="connsiteX2" fmla="*/ 715224 w 2534970"/>
              <a:gd name="connsiteY2" fmla="*/ 697117 h 869714"/>
              <a:gd name="connsiteX3" fmla="*/ 0 w 2534970"/>
              <a:gd name="connsiteY3" fmla="*/ 0 h 86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4970" h="869714">
                <a:moveTo>
                  <a:pt x="2534970" y="742384"/>
                </a:moveTo>
                <a:cubicBezTo>
                  <a:pt x="2283736" y="809530"/>
                  <a:pt x="2032503" y="876677"/>
                  <a:pt x="1729212" y="869133"/>
                </a:cubicBezTo>
                <a:cubicBezTo>
                  <a:pt x="1425921" y="861589"/>
                  <a:pt x="1003426" y="841972"/>
                  <a:pt x="715224" y="697117"/>
                </a:cubicBezTo>
                <a:cubicBezTo>
                  <a:pt x="427022" y="552262"/>
                  <a:pt x="213511" y="276131"/>
                  <a:pt x="0" y="0"/>
                </a:cubicBezTo>
              </a:path>
            </a:pathLst>
          </a:custGeom>
          <a:noFill/>
          <a:ln w="57150"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107827" y="1520982"/>
            <a:ext cx="1432894" cy="3648547"/>
          </a:xfrm>
          <a:custGeom>
            <a:avLst/>
            <a:gdLst>
              <a:gd name="connsiteX0" fmla="*/ 102034 w 1432894"/>
              <a:gd name="connsiteY0" fmla="*/ 3648547 h 3648547"/>
              <a:gd name="connsiteX1" fmla="*/ 2446 w 1432894"/>
              <a:gd name="connsiteY1" fmla="*/ 2906163 h 3648547"/>
              <a:gd name="connsiteX2" fmla="*/ 192569 w 1432894"/>
              <a:gd name="connsiteY2" fmla="*/ 2037030 h 3648547"/>
              <a:gd name="connsiteX3" fmla="*/ 681456 w 1432894"/>
              <a:gd name="connsiteY3" fmla="*/ 986828 h 3648547"/>
              <a:gd name="connsiteX4" fmla="*/ 1432894 w 1432894"/>
              <a:gd name="connsiteY4" fmla="*/ 0 h 364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2894" h="3648547">
                <a:moveTo>
                  <a:pt x="102034" y="3648547"/>
                </a:moveTo>
                <a:cubicBezTo>
                  <a:pt x="44695" y="3411648"/>
                  <a:pt x="-12643" y="3174749"/>
                  <a:pt x="2446" y="2906163"/>
                </a:cubicBezTo>
                <a:cubicBezTo>
                  <a:pt x="17535" y="2637577"/>
                  <a:pt x="79401" y="2356919"/>
                  <a:pt x="192569" y="2037030"/>
                </a:cubicBezTo>
                <a:cubicBezTo>
                  <a:pt x="305737" y="1717141"/>
                  <a:pt x="474735" y="1326333"/>
                  <a:pt x="681456" y="986828"/>
                </a:cubicBezTo>
                <a:cubicBezTo>
                  <a:pt x="888177" y="647323"/>
                  <a:pt x="1160535" y="323661"/>
                  <a:pt x="1432894" y="0"/>
                </a:cubicBezTo>
              </a:path>
            </a:pathLst>
          </a:custGeom>
          <a:noFill/>
          <a:ln w="5715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793402" y="2263366"/>
            <a:ext cx="488887" cy="1294646"/>
          </a:xfrm>
          <a:custGeom>
            <a:avLst/>
            <a:gdLst>
              <a:gd name="connsiteX0" fmla="*/ 488887 w 488887"/>
              <a:gd name="connsiteY0" fmla="*/ 1294646 h 1294646"/>
              <a:gd name="connsiteX1" fmla="*/ 407406 w 488887"/>
              <a:gd name="connsiteY1" fmla="*/ 461727 h 1294646"/>
              <a:gd name="connsiteX2" fmla="*/ 0 w 488887"/>
              <a:gd name="connsiteY2" fmla="*/ 0 h 129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8887" h="1294646">
                <a:moveTo>
                  <a:pt x="488887" y="1294646"/>
                </a:moveTo>
                <a:cubicBezTo>
                  <a:pt x="488887" y="986073"/>
                  <a:pt x="488887" y="677501"/>
                  <a:pt x="407406" y="461727"/>
                </a:cubicBezTo>
                <a:cubicBezTo>
                  <a:pt x="325925" y="245953"/>
                  <a:pt x="162962" y="122976"/>
                  <a:pt x="0" y="0"/>
                </a:cubicBezTo>
              </a:path>
            </a:pathLst>
          </a:custGeom>
          <a:noFill/>
          <a:ln w="5715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4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81033"/>
            <a:ext cx="4004276" cy="2103120"/>
          </a:xfrm>
        </p:spPr>
        <p:txBody>
          <a:bodyPr rtlCol="0"/>
          <a:lstStyle/>
          <a:p>
            <a:pPr rtl="0"/>
            <a:r>
              <a:rPr lang="en-GB" dirty="0" smtClean="0"/>
              <a:t>Efferent projections </a:t>
            </a:r>
            <a:r>
              <a:rPr lang="en-GB" i="1" dirty="0" smtClean="0">
                <a:solidFill>
                  <a:schemeClr val="accent3">
                    <a:lumMod val="75000"/>
                  </a:schemeClr>
                </a:solidFill>
              </a:rPr>
              <a:t>from </a:t>
            </a:r>
            <a:r>
              <a:rPr lang="en-GB" dirty="0" smtClean="0"/>
              <a:t>the BNST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37" y="353084"/>
            <a:ext cx="6788399" cy="583948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2154725"/>
            <a:ext cx="4680268" cy="4608214"/>
          </a:xfrm>
        </p:spPr>
        <p:txBody>
          <a:bodyPr rtlCol="0">
            <a:normAutofit/>
          </a:bodyPr>
          <a:lstStyle/>
          <a:p>
            <a:pPr rtl="0">
              <a:spcBef>
                <a:spcPts val="600"/>
              </a:spcBef>
            </a:pPr>
            <a:r>
              <a:rPr lang="en-US" sz="2400" dirty="0" smtClean="0"/>
              <a:t>To: </a:t>
            </a:r>
          </a:p>
          <a:p>
            <a:pPr>
              <a:spcBef>
                <a:spcPts val="600"/>
              </a:spcBef>
            </a:pPr>
            <a:r>
              <a:rPr lang="en-US" sz="3700" dirty="0" smtClean="0">
                <a:solidFill>
                  <a:schemeClr val="accent6">
                    <a:lumMod val="50000"/>
                  </a:schemeClr>
                </a:solidFill>
              </a:rPr>
              <a:t>Amygdala 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(from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ov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ju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, am,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fu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rh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pPr rtl="0">
              <a:spcBef>
                <a:spcPts val="600"/>
              </a:spcBef>
            </a:pPr>
            <a:r>
              <a:rPr lang="en-US" sz="3700" dirty="0" smtClean="0">
                <a:solidFill>
                  <a:schemeClr val="accent6">
                    <a:lumMod val="50000"/>
                  </a:schemeClr>
                </a:solidFill>
              </a:rPr>
              <a:t>Hypothalamus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sz="1100" dirty="0">
                <a:solidFill>
                  <a:schemeClr val="accent6">
                    <a:lumMod val="50000"/>
                  </a:schemeClr>
                </a:solidFill>
              </a:rPr>
              <a:t>from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</a:rPr>
              <a:t>ov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am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</a:rPr>
              <a:t>fu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</a:rPr>
              <a:t>dm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, mg,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</a:rPr>
              <a:t>pr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, if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en-US" sz="3700" dirty="0" smtClean="0">
                <a:solidFill>
                  <a:schemeClr val="accent3">
                    <a:lumMod val="75000"/>
                  </a:schemeClr>
                </a:solidFill>
              </a:rPr>
              <a:t>Septum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(from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pr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  <a:p>
            <a:pPr rtl="0">
              <a:spcBef>
                <a:spcPts val="600"/>
              </a:spcBef>
            </a:pPr>
            <a:r>
              <a:rPr lang="en-US" sz="3700" dirty="0" smtClean="0">
                <a:solidFill>
                  <a:schemeClr val="accent3">
                    <a:lumMod val="75000"/>
                  </a:schemeClr>
                </a:solidFill>
              </a:rPr>
              <a:t>VTA</a:t>
            </a:r>
            <a:r>
              <a:rPr lang="en-US" sz="3700" dirty="0" smtClean="0"/>
              <a:t>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(from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pr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tr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rh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ov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en-US" sz="37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8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1" y="81033"/>
            <a:ext cx="4529377" cy="2103120"/>
          </a:xfrm>
        </p:spPr>
        <p:txBody>
          <a:bodyPr rtlCol="0"/>
          <a:lstStyle/>
          <a:p>
            <a:pPr rtl="0"/>
            <a:r>
              <a:rPr lang="en-GB" dirty="0" smtClean="0"/>
              <a:t>Hormone-related projections 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to HPA Axis</a:t>
            </a:r>
            <a:r>
              <a:rPr lang="en-GB" dirty="0" smtClean="0"/>
              <a:t> </a:t>
            </a:r>
            <a:r>
              <a:rPr lang="en-GB" i="1" dirty="0" smtClean="0">
                <a:solidFill>
                  <a:schemeClr val="accent3">
                    <a:lumMod val="75000"/>
                  </a:schemeClr>
                </a:solidFill>
              </a:rPr>
              <a:t>from </a:t>
            </a:r>
            <a:r>
              <a:rPr lang="en-GB" dirty="0" smtClean="0"/>
              <a:t>the BNST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84" y="380244"/>
            <a:ext cx="6788399" cy="583948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87628" y="2154725"/>
            <a:ext cx="4804372" cy="4608214"/>
          </a:xfrm>
        </p:spPr>
        <p:txBody>
          <a:bodyPr rtlCol="0">
            <a:normAutofit lnSpcReduction="10000"/>
          </a:bodyPr>
          <a:lstStyle/>
          <a:p>
            <a:pPr marL="227013" indent="-227013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700" dirty="0" smtClean="0">
                <a:solidFill>
                  <a:schemeClr val="accent1">
                    <a:lumMod val="50000"/>
                  </a:schemeClr>
                </a:solidFill>
              </a:rPr>
              <a:t>Hypothalamus</a:t>
            </a:r>
            <a:endParaRPr lang="en-US" sz="2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687388" lvl="1" indent="-2301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300" dirty="0" smtClean="0">
                <a:solidFill>
                  <a:schemeClr val="accent1">
                    <a:lumMod val="75000"/>
                  </a:schemeClr>
                </a:solidFill>
              </a:rPr>
              <a:t>CRF cells </a:t>
            </a:r>
          </a:p>
          <a:p>
            <a:pPr marL="1144588" lvl="2" indent="-2301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1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in the </a:t>
            </a:r>
            <a:r>
              <a:rPr lang="en-US" sz="3100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mpPVN</a:t>
            </a:r>
            <a:r>
              <a:rPr lang="en-US" sz="31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(medial parvocellular Paraventricular Nucleus)</a:t>
            </a:r>
          </a:p>
          <a:p>
            <a:pPr marL="230188" indent="-2301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Inhibited by GABA</a:t>
            </a:r>
          </a:p>
          <a:p>
            <a:pPr marL="230188" indent="-2301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from</a:t>
            </a:r>
            <a:r>
              <a:rPr lang="en-US" sz="3600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am,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</a:rPr>
              <a:t>fu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</a:rPr>
              <a:t>ov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endParaRPr lang="en-US" sz="3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en-US" sz="3600" dirty="0" err="1" smtClean="0">
                <a:solidFill>
                  <a:schemeClr val="accent3">
                    <a:lumMod val="75000"/>
                  </a:schemeClr>
                </a:solidFill>
              </a:rPr>
              <a:t>pr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if</a:t>
            </a:r>
          </a:p>
          <a:p>
            <a:pPr marL="227013" indent="-2270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Stimulated by Glu</a:t>
            </a:r>
            <a:endParaRPr lang="en-US" sz="3600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097101" y="1530036"/>
            <a:ext cx="411761" cy="3829615"/>
          </a:xfrm>
          <a:custGeom>
            <a:avLst/>
            <a:gdLst>
              <a:gd name="connsiteX0" fmla="*/ 407406 w 411761"/>
              <a:gd name="connsiteY0" fmla="*/ 0 h 3829615"/>
              <a:gd name="connsiteX1" fmla="*/ 407406 w 411761"/>
              <a:gd name="connsiteY1" fmla="*/ 1023041 h 3829615"/>
              <a:gd name="connsiteX2" fmla="*/ 362139 w 411761"/>
              <a:gd name="connsiteY2" fmla="*/ 1837853 h 3829615"/>
              <a:gd name="connsiteX3" fmla="*/ 208230 w 411761"/>
              <a:gd name="connsiteY3" fmla="*/ 2996697 h 3829615"/>
              <a:gd name="connsiteX4" fmla="*/ 0 w 411761"/>
              <a:gd name="connsiteY4" fmla="*/ 3829615 h 382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761" h="3829615">
                <a:moveTo>
                  <a:pt x="407406" y="0"/>
                </a:moveTo>
                <a:cubicBezTo>
                  <a:pt x="411178" y="358366"/>
                  <a:pt x="414950" y="716732"/>
                  <a:pt x="407406" y="1023041"/>
                </a:cubicBezTo>
                <a:cubicBezTo>
                  <a:pt x="399862" y="1329350"/>
                  <a:pt x="395335" y="1508910"/>
                  <a:pt x="362139" y="1837853"/>
                </a:cubicBezTo>
                <a:cubicBezTo>
                  <a:pt x="328943" y="2166796"/>
                  <a:pt x="268586" y="2664737"/>
                  <a:pt x="208230" y="2996697"/>
                </a:cubicBezTo>
                <a:cubicBezTo>
                  <a:pt x="147874" y="3328657"/>
                  <a:pt x="73937" y="3579136"/>
                  <a:pt x="0" y="3829615"/>
                </a:cubicBezTo>
              </a:path>
            </a:pathLst>
          </a:custGeom>
          <a:noFill/>
          <a:ln w="3175">
            <a:solidFill>
              <a:schemeClr val="accent3">
                <a:lumMod val="20000"/>
                <a:lumOff val="8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accent3">
                    <a:lumMod val="40000"/>
                    <a:lumOff val="60000"/>
                  </a:schemeClr>
                </a:solidFill>
              </a:ln>
              <a:noFill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412341" y="4427145"/>
            <a:ext cx="3558011" cy="1627703"/>
          </a:xfrm>
          <a:custGeom>
            <a:avLst/>
            <a:gdLst>
              <a:gd name="connsiteX0" fmla="*/ 0 w 3558011"/>
              <a:gd name="connsiteY0" fmla="*/ 0 h 1627703"/>
              <a:gd name="connsiteX1" fmla="*/ 325924 w 3558011"/>
              <a:gd name="connsiteY1" fmla="*/ 506994 h 1627703"/>
              <a:gd name="connsiteX2" fmla="*/ 760491 w 3558011"/>
              <a:gd name="connsiteY2" fmla="*/ 986827 h 1627703"/>
              <a:gd name="connsiteX3" fmla="*/ 1430447 w 3558011"/>
              <a:gd name="connsiteY3" fmla="*/ 1430447 h 1627703"/>
              <a:gd name="connsiteX4" fmla="*/ 2091350 w 3558011"/>
              <a:gd name="connsiteY4" fmla="*/ 1620570 h 1627703"/>
              <a:gd name="connsiteX5" fmla="*/ 2679825 w 3558011"/>
              <a:gd name="connsiteY5" fmla="*/ 1557196 h 1627703"/>
              <a:gd name="connsiteX6" fmla="*/ 3413156 w 3558011"/>
              <a:gd name="connsiteY6" fmla="*/ 1276538 h 1627703"/>
              <a:gd name="connsiteX7" fmla="*/ 3512744 w 3558011"/>
              <a:gd name="connsiteY7" fmla="*/ 1213164 h 1627703"/>
              <a:gd name="connsiteX8" fmla="*/ 3558011 w 3558011"/>
              <a:gd name="connsiteY8" fmla="*/ 1176950 h 162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8011" h="1627703">
                <a:moveTo>
                  <a:pt x="0" y="0"/>
                </a:moveTo>
                <a:cubicBezTo>
                  <a:pt x="99588" y="171261"/>
                  <a:pt x="199176" y="342523"/>
                  <a:pt x="325924" y="506994"/>
                </a:cubicBezTo>
                <a:cubicBezTo>
                  <a:pt x="452672" y="671465"/>
                  <a:pt x="576404" y="832918"/>
                  <a:pt x="760491" y="986827"/>
                </a:cubicBezTo>
                <a:cubicBezTo>
                  <a:pt x="944578" y="1140736"/>
                  <a:pt x="1208637" y="1324823"/>
                  <a:pt x="1430447" y="1430447"/>
                </a:cubicBezTo>
                <a:cubicBezTo>
                  <a:pt x="1652257" y="1536071"/>
                  <a:pt x="1883120" y="1599445"/>
                  <a:pt x="2091350" y="1620570"/>
                </a:cubicBezTo>
                <a:cubicBezTo>
                  <a:pt x="2299580" y="1641695"/>
                  <a:pt x="2459524" y="1614535"/>
                  <a:pt x="2679825" y="1557196"/>
                </a:cubicBezTo>
                <a:cubicBezTo>
                  <a:pt x="2900126" y="1499857"/>
                  <a:pt x="3274336" y="1333877"/>
                  <a:pt x="3413156" y="1276538"/>
                </a:cubicBezTo>
                <a:cubicBezTo>
                  <a:pt x="3551976" y="1219199"/>
                  <a:pt x="3488602" y="1229762"/>
                  <a:pt x="3512744" y="1213164"/>
                </a:cubicBezTo>
                <a:cubicBezTo>
                  <a:pt x="3536887" y="1196566"/>
                  <a:pt x="3547449" y="1186758"/>
                  <a:pt x="3558011" y="1176950"/>
                </a:cubicBezTo>
              </a:path>
            </a:pathLst>
          </a:cu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0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 smtClean="0"/>
              <a:t>Anxiety</a:t>
            </a:r>
            <a:endParaRPr lang="en-GB" dirty="0"/>
          </a:p>
        </p:txBody>
      </p:sp>
      <p:pic>
        <p:nvPicPr>
          <p:cNvPr id="9" name="Picture Placeholder 8" descr="Three young children in raincoats holding hands and playing outside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en-GB" dirty="0" smtClean="0"/>
              <a:t>Can you see it in their faces?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65212" y="-328911"/>
            <a:ext cx="10058402" cy="1216152"/>
          </a:xfrm>
        </p:spPr>
        <p:txBody>
          <a:bodyPr rtlCol="0"/>
          <a:lstStyle/>
          <a:p>
            <a:pPr rtl="0"/>
            <a:r>
              <a:rPr lang="en-GB" dirty="0" smtClean="0"/>
              <a:t>So…  What is Anxiety?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 rtlCol="0">
            <a:noAutofit/>
          </a:bodyPr>
          <a:lstStyle/>
          <a:p>
            <a:pPr rtl="0"/>
            <a:r>
              <a:rPr lang="en-US" sz="3200" dirty="0" smtClean="0"/>
              <a:t>From External Sources?</a:t>
            </a:r>
            <a:endParaRPr lang="en-US" sz="32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9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sz="3200" dirty="0" smtClean="0"/>
              <a:t>Self Created?</a:t>
            </a:r>
            <a:endParaRPr lang="en-US" sz="32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3" b="3803"/>
          <a:stretch>
            <a:fillRect/>
          </a:stretch>
        </p:blipFill>
        <p:spPr/>
      </p:pic>
      <p:pic>
        <p:nvPicPr>
          <p:cNvPr id="12" name="Picture Placeholder 11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0" r="181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 smtClean="0"/>
              <a:t>Anxiety is Related to Stress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 rtlCol="0">
            <a:noAutofit/>
          </a:bodyPr>
          <a:lstStyle/>
          <a:p>
            <a:pPr rtl="0"/>
            <a:r>
              <a:rPr lang="en-US" sz="2000" dirty="0" smtClean="0"/>
              <a:t>Always related to Neuroendocrine Stress Responsiveness</a:t>
            </a:r>
            <a:endParaRPr lang="en-US" sz="20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2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sz="2000" dirty="0" smtClean="0"/>
              <a:t>Is expressed on an Intensity Gradient</a:t>
            </a:r>
            <a:endParaRPr lang="en-US" sz="2000" dirty="0"/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r="4545"/>
          <a:stretch>
            <a:fillRect/>
          </a:stretch>
        </p:blipFill>
        <p:spPr/>
      </p:pic>
      <p:sp>
        <p:nvSpPr>
          <p:cNvPr id="14" name="Text Placeholder 13"/>
          <p:cNvSpPr>
            <a:spLocks noGrp="1"/>
          </p:cNvSpPr>
          <p:nvPr>
            <p:ph type="body" sz="half" idx="22"/>
          </p:nvPr>
        </p:nvSpPr>
        <p:spPr/>
        <p:txBody>
          <a:bodyPr rtlCol="0">
            <a:noAutofit/>
          </a:bodyPr>
          <a:lstStyle/>
          <a:p>
            <a:pPr rtl="0"/>
            <a:r>
              <a:rPr lang="en-US" sz="2000" dirty="0" smtClean="0"/>
              <a:t>Is highly Comorbid with other Affective Disorders</a:t>
            </a:r>
            <a:endParaRPr lang="en-US" sz="2000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" r="1115"/>
          <a:stretch>
            <a:fillRect/>
          </a:stretch>
        </p:blipFill>
        <p:spPr/>
      </p:pic>
      <p:pic>
        <p:nvPicPr>
          <p:cNvPr id="7" name="Picture Placeholder 6"/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" r="68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n-GB" dirty="0" smtClean="0"/>
              <a:t>Anxiety is stimulated</a:t>
            </a:r>
            <a:br>
              <a:rPr lang="en-GB" dirty="0" smtClean="0"/>
            </a:br>
            <a:r>
              <a:rPr lang="en-GB" dirty="0" smtClean="0"/>
              <a:t>by specific Neurochemicals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2739428"/>
          </a:xfrm>
        </p:spPr>
        <p:txBody>
          <a:bodyPr rtlCol="0">
            <a:normAutofit/>
          </a:bodyPr>
          <a:lstStyle/>
          <a:p>
            <a:r>
              <a:rPr lang="en-US" sz="3200" dirty="0" smtClean="0"/>
              <a:t>CRF – CRF</a:t>
            </a:r>
            <a:r>
              <a:rPr lang="en-US" sz="3200" baseline="-25000" dirty="0" smtClean="0"/>
              <a:t>1</a:t>
            </a:r>
            <a:r>
              <a:rPr lang="en-US" sz="3200" dirty="0"/>
              <a:t> receptors</a:t>
            </a:r>
            <a:endParaRPr lang="en-US" sz="3200" baseline="-25000" dirty="0" smtClean="0"/>
          </a:p>
          <a:p>
            <a:pPr rtl="0"/>
            <a:r>
              <a:rPr lang="en-US" sz="3200" dirty="0" smtClean="0"/>
              <a:t>Orexin (Orx) - Orx</a:t>
            </a:r>
            <a:r>
              <a:rPr lang="en-US" sz="3200" baseline="-25000" dirty="0"/>
              <a:t>1</a:t>
            </a:r>
            <a:r>
              <a:rPr lang="en-US" sz="3200" dirty="0" smtClean="0"/>
              <a:t> receptors</a:t>
            </a:r>
          </a:p>
          <a:p>
            <a:r>
              <a:rPr lang="en-US" sz="3200" dirty="0" smtClean="0"/>
              <a:t>NE – </a:t>
            </a:r>
            <a:r>
              <a:rPr lang="el-GR" sz="3200" dirty="0" smtClean="0"/>
              <a:t>α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</a:t>
            </a:r>
            <a:r>
              <a:rPr lang="en-US" sz="3200" dirty="0" smtClean="0"/>
              <a:t>receptors</a:t>
            </a:r>
          </a:p>
          <a:p>
            <a:r>
              <a:rPr lang="en-US" sz="3200" dirty="0" smtClean="0"/>
              <a:t>5-HT – 5-HT</a:t>
            </a:r>
            <a:r>
              <a:rPr lang="en-US" sz="3200" baseline="-25000" dirty="0" smtClean="0"/>
              <a:t>2C</a:t>
            </a:r>
            <a:r>
              <a:rPr lang="en-US" sz="3200" dirty="0" smtClean="0"/>
              <a:t> </a:t>
            </a:r>
            <a:r>
              <a:rPr lang="en-US" sz="3200" dirty="0"/>
              <a:t>receptors</a:t>
            </a:r>
            <a:endParaRPr lang="en-US" sz="3200" dirty="0" smtClean="0"/>
          </a:p>
          <a:p>
            <a:pPr rtl="0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n-GB" dirty="0" smtClean="0"/>
              <a:t>Anxiety is 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inhibited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by specific Neurochemicals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2455" y="3733800"/>
            <a:ext cx="8302028" cy="3011032"/>
          </a:xfrm>
        </p:spPr>
        <p:txBody>
          <a:bodyPr rtlCol="0">
            <a:normAutofit lnSpcReduction="10000"/>
          </a:bodyPr>
          <a:lstStyle/>
          <a:p>
            <a:r>
              <a:rPr lang="en-US" sz="3200" dirty="0" smtClean="0"/>
              <a:t>CRF – CRF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</a:t>
            </a:r>
            <a:r>
              <a:rPr lang="en-US" sz="3200" dirty="0"/>
              <a:t>receptors</a:t>
            </a:r>
            <a:endParaRPr lang="en-US" sz="3200" baseline="-25000" dirty="0" smtClean="0"/>
          </a:p>
          <a:p>
            <a:pPr rtl="0"/>
            <a:r>
              <a:rPr lang="en-US" sz="3200" dirty="0" smtClean="0"/>
              <a:t>Orexin (Orx) – Orx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receptors</a:t>
            </a:r>
          </a:p>
          <a:p>
            <a:r>
              <a:rPr lang="en-US" sz="3200" dirty="0"/>
              <a:t>NE – </a:t>
            </a:r>
            <a:r>
              <a:rPr lang="el-GR" sz="3200" dirty="0"/>
              <a:t>α</a:t>
            </a:r>
            <a:r>
              <a:rPr lang="en-US" sz="3200" baseline="-25000" dirty="0"/>
              <a:t>2</a:t>
            </a:r>
            <a:r>
              <a:rPr lang="en-US" sz="3200" dirty="0"/>
              <a:t> receptors</a:t>
            </a:r>
          </a:p>
          <a:p>
            <a:r>
              <a:rPr lang="en-US" sz="3200" dirty="0" smtClean="0"/>
              <a:t>Neuropeptide </a:t>
            </a:r>
            <a:r>
              <a:rPr lang="en-US" sz="3200" dirty="0" smtClean="0"/>
              <a:t>Y (NPY)– Y</a:t>
            </a:r>
            <a:r>
              <a:rPr lang="en-US" sz="3200" baseline="-25000" dirty="0" smtClean="0"/>
              <a:t>1-5</a:t>
            </a:r>
            <a:r>
              <a:rPr lang="en-US" sz="3200" dirty="0" smtClean="0"/>
              <a:t> receptors</a:t>
            </a:r>
          </a:p>
          <a:p>
            <a:r>
              <a:rPr lang="en-US" sz="3200" dirty="0" smtClean="0"/>
              <a:t>Neuropeptide S (NPS)– NPS receptors</a:t>
            </a:r>
          </a:p>
          <a:p>
            <a:r>
              <a:rPr lang="en-US" sz="3200" dirty="0" smtClean="0"/>
              <a:t>GABA – GABA</a:t>
            </a:r>
            <a:r>
              <a:rPr lang="en-US" sz="3200" baseline="-25000" dirty="0" smtClean="0"/>
              <a:t>A</a:t>
            </a:r>
            <a:r>
              <a:rPr lang="en-US" sz="3200" dirty="0" smtClean="0"/>
              <a:t> </a:t>
            </a:r>
            <a:r>
              <a:rPr lang="en-US" sz="3200" dirty="0"/>
              <a:t>receptors</a:t>
            </a:r>
            <a:endParaRPr lang="en-US" sz="3200" dirty="0" smtClean="0"/>
          </a:p>
          <a:p>
            <a:pPr rtl="0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5709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 smtClean="0"/>
              <a:t>What is the BNST?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n-US" sz="3200" b="1" u="sng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B</a:t>
            </a:r>
            <a:r>
              <a:rPr lang="en-US" sz="3200" dirty="0" smtClean="0"/>
              <a:t>ed </a:t>
            </a:r>
            <a:r>
              <a:rPr lang="en-US" sz="3200" b="1" u="sng" dirty="0">
                <a:solidFill>
                  <a:schemeClr val="tx2">
                    <a:lumMod val="95000"/>
                    <a:lumOff val="5000"/>
                  </a:schemeClr>
                </a:solidFill>
              </a:rPr>
              <a:t>N</a:t>
            </a:r>
            <a:r>
              <a:rPr lang="en-US" sz="3200" dirty="0" smtClean="0"/>
              <a:t>ucleus of the </a:t>
            </a:r>
            <a:r>
              <a:rPr lang="en-US" sz="3200" b="1" u="sng" dirty="0">
                <a:solidFill>
                  <a:schemeClr val="tx2">
                    <a:lumMod val="95000"/>
                    <a:lumOff val="5000"/>
                  </a:schemeClr>
                </a:solidFill>
              </a:rPr>
              <a:t>S</a:t>
            </a:r>
            <a:r>
              <a:rPr lang="en-US" sz="3200" dirty="0" smtClean="0"/>
              <a:t>tria </a:t>
            </a:r>
            <a:r>
              <a:rPr lang="en-US" sz="3200" b="1" u="sng" dirty="0">
                <a:solidFill>
                  <a:schemeClr val="tx2">
                    <a:lumMod val="95000"/>
                    <a:lumOff val="5000"/>
                  </a:schemeClr>
                </a:solidFill>
              </a:rPr>
              <a:t>T</a:t>
            </a:r>
            <a:r>
              <a:rPr lang="en-US" sz="3200" dirty="0" smtClean="0"/>
              <a:t>erminalis</a:t>
            </a:r>
            <a:endParaRPr sz="3200" dirty="0"/>
          </a:p>
          <a:p>
            <a:pPr lvl="1"/>
            <a:r>
              <a:rPr lang="en-US" sz="3000" dirty="0" smtClean="0"/>
              <a:t>A nucleus (group of neuronal soma)</a:t>
            </a:r>
          </a:p>
          <a:p>
            <a:pPr lvl="1"/>
            <a:r>
              <a:rPr lang="en-US" sz="3000" dirty="0"/>
              <a:t> </a:t>
            </a:r>
            <a:r>
              <a:rPr lang="en-US" sz="3000" dirty="0" smtClean="0"/>
              <a:t>em</a:t>
            </a:r>
            <a:r>
              <a:rPr lang="en-US" sz="2800" b="1" u="sng" dirty="0">
                <a:solidFill>
                  <a:schemeClr val="tx2">
                    <a:lumMod val="95000"/>
                    <a:lumOff val="5000"/>
                  </a:schemeClr>
                </a:solidFill>
              </a:rPr>
              <a:t>B</a:t>
            </a:r>
            <a:r>
              <a:rPr lang="en-US" sz="3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ed</a:t>
            </a:r>
            <a:r>
              <a:rPr lang="en-US" sz="3000" dirty="0" smtClean="0"/>
              <a:t>ded at the end (</a:t>
            </a:r>
            <a:r>
              <a:rPr lang="en-US" sz="3000" b="1" u="sng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T</a:t>
            </a:r>
            <a:r>
              <a:rPr lang="en-US" sz="3000" dirty="0" smtClean="0"/>
              <a:t>erminal) of white matter projection pathway</a:t>
            </a:r>
            <a:endParaRPr sz="3000" dirty="0"/>
          </a:p>
          <a:p>
            <a:pPr rtl="0"/>
            <a:r>
              <a:rPr lang="en-US" sz="3200" dirty="0" smtClean="0"/>
              <a:t>i.e. nucleus at the end of the stria terminalis</a:t>
            </a:r>
          </a:p>
          <a:p>
            <a:pPr rtl="0"/>
            <a:r>
              <a:rPr lang="en-US" sz="3200" dirty="0" smtClean="0"/>
              <a:t>Part of the 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Extended Amygdala</a:t>
            </a:r>
            <a:endParaRPr sz="3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n-GB" dirty="0" smtClean="0"/>
              <a:t>Anxiety is stimulated</a:t>
            </a:r>
            <a:br>
              <a:rPr lang="en-GB" dirty="0" smtClean="0"/>
            </a:br>
            <a:r>
              <a:rPr lang="en-GB" dirty="0" smtClean="0"/>
              <a:t>via specific Brain Regions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09" y="3733800"/>
            <a:ext cx="7838873" cy="3124200"/>
          </a:xfrm>
        </p:spPr>
        <p:txBody>
          <a:bodyPr rtlCol="0">
            <a:normAutofit/>
          </a:bodyPr>
          <a:lstStyle/>
          <a:p>
            <a:r>
              <a:rPr lang="en-US" sz="3200" dirty="0" smtClean="0"/>
              <a:t>Amygdala – CeA and BLA</a:t>
            </a:r>
            <a:endParaRPr lang="en-US" sz="3200" baseline="-25000" dirty="0" smtClean="0"/>
          </a:p>
          <a:p>
            <a:pPr rtl="0"/>
            <a:r>
              <a:rPr lang="en-US" sz="3200" dirty="0" smtClean="0"/>
              <a:t>BNST-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Find out in this seminar?</a:t>
            </a:r>
          </a:p>
          <a:p>
            <a:r>
              <a:rPr lang="en-US" sz="3200" dirty="0" smtClean="0"/>
              <a:t>Locus Ceruleus</a:t>
            </a:r>
          </a:p>
          <a:p>
            <a:r>
              <a:rPr lang="en-US" sz="3200" dirty="0" smtClean="0"/>
              <a:t>Hypothalamus – LH-DMH/PeF, PVN</a:t>
            </a:r>
          </a:p>
          <a:p>
            <a:r>
              <a:rPr lang="en-US" sz="3200" dirty="0" smtClean="0"/>
              <a:t>Anterior Insula</a:t>
            </a:r>
          </a:p>
          <a:p>
            <a:r>
              <a:rPr lang="en-US" sz="3200" dirty="0" smtClean="0"/>
              <a:t>Periaqueductal Gray (PAG)</a:t>
            </a:r>
          </a:p>
          <a:p>
            <a:pPr rtl="0"/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535" y="163632"/>
            <a:ext cx="2106778" cy="196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6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591315" y="466862"/>
            <a:ext cx="2286000" cy="1885508"/>
          </a:xfrm>
        </p:spPr>
        <p:txBody>
          <a:bodyPr rtlCol="0"/>
          <a:lstStyle/>
          <a:p>
            <a:pPr rtl="0"/>
            <a:r>
              <a:rPr lang="en-GB" dirty="0" smtClean="0"/>
              <a:t>Definitions must be carefully constructed</a:t>
            </a:r>
            <a:endParaRPr lang="en-GB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5" r="12605"/>
          <a:stretch>
            <a:fillRect/>
          </a:stretch>
        </p:blipFill>
        <p:spPr/>
      </p:pic>
      <p:sp>
        <p:nvSpPr>
          <p:cNvPr id="10" name="Text Placeholder 9"/>
          <p:cNvSpPr>
            <a:spLocks noGrp="1"/>
          </p:cNvSpPr>
          <p:nvPr>
            <p:ph type="body" sz="half" idx="21"/>
          </p:nvPr>
        </p:nvSpPr>
        <p:spPr>
          <a:xfrm>
            <a:off x="9627528" y="2503099"/>
            <a:ext cx="2286000" cy="3248729"/>
          </a:xfrm>
        </p:spPr>
        <p:txBody>
          <a:bodyPr rtlCol="0">
            <a:normAutofit/>
          </a:bodyPr>
          <a:lstStyle/>
          <a:p>
            <a:pPr rtl="0"/>
            <a:r>
              <a:rPr lang="en-US" sz="3200" dirty="0" smtClean="0"/>
              <a:t>This one works for predators but not rivals</a:t>
            </a:r>
            <a:endParaRPr lang="en-US" sz="3200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2" r="14822"/>
          <a:stretch>
            <a:fillRect/>
          </a:stretch>
        </p:blipFill>
        <p:spPr>
          <a:xfrm>
            <a:off x="5295856" y="3455988"/>
            <a:ext cx="4327525" cy="2305050"/>
          </a:xfrm>
        </p:spPr>
      </p:pic>
      <p:pic>
        <p:nvPicPr>
          <p:cNvPr id="17" name="Picture Placeholder 16"/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" b="686"/>
          <a:stretch>
            <a:fillRect/>
          </a:stretch>
        </p:blipFill>
        <p:spPr>
          <a:xfrm>
            <a:off x="217488" y="1020763"/>
            <a:ext cx="5033962" cy="4572000"/>
          </a:xfrm>
        </p:spPr>
      </p:pic>
    </p:spTree>
    <p:extLst>
      <p:ext uri="{BB962C8B-B14F-4D97-AF65-F5344CB8AC3E}">
        <p14:creationId xmlns:p14="http://schemas.microsoft.com/office/powerpoint/2010/main" val="346041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61315" y="1752600"/>
            <a:ext cx="11181030" cy="5105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Anxiety derives from stress-related neurocircuitry</a:t>
            </a:r>
          </a:p>
          <a:p>
            <a:pPr lvl="1"/>
            <a:r>
              <a:rPr lang="en-US" sz="3000" dirty="0" smtClean="0">
                <a:solidFill>
                  <a:schemeClr val="accent3">
                    <a:lumMod val="75000"/>
                  </a:schemeClr>
                </a:solidFill>
              </a:rPr>
              <a:t>Includes the Extended Amygdala</a:t>
            </a:r>
          </a:p>
          <a:p>
            <a:pPr lvl="2"/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Includes the BNST</a:t>
            </a:r>
          </a:p>
          <a:p>
            <a:r>
              <a:rPr lang="en-US" sz="3400" dirty="0" smtClean="0"/>
              <a:t>BNST is a part of the Limbic System</a:t>
            </a:r>
          </a:p>
          <a:p>
            <a:pPr lvl="1"/>
            <a:r>
              <a:rPr lang="en-US" sz="3000" dirty="0" smtClean="0">
                <a:solidFill>
                  <a:schemeClr val="accent3">
                    <a:lumMod val="75000"/>
                  </a:schemeClr>
                </a:solidFill>
              </a:rPr>
              <a:t>Contains Anxiety-related Neuromodulators</a:t>
            </a:r>
          </a:p>
          <a:p>
            <a:pPr lvl="2"/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CRF: CRF</a:t>
            </a:r>
            <a:r>
              <a:rPr lang="en-US" sz="2800" baseline="-25000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, CRF</a:t>
            </a:r>
            <a:r>
              <a:rPr lang="en-US" sz="2800" baseline="-250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endParaRPr lang="en-US" sz="2800" baseline="-25000" dirty="0">
              <a:solidFill>
                <a:schemeClr val="accent5">
                  <a:lumMod val="75000"/>
                </a:schemeClr>
              </a:solidFill>
            </a:endParaRPr>
          </a:p>
          <a:p>
            <a:pPr lvl="2"/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NPY: Y</a:t>
            </a:r>
            <a:r>
              <a:rPr lang="en-US" sz="2800" baseline="-25000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, Y</a:t>
            </a:r>
            <a:r>
              <a:rPr lang="en-US" sz="2800" baseline="-250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, Y</a:t>
            </a:r>
            <a:r>
              <a:rPr lang="en-US" sz="2800" baseline="-25000" dirty="0">
                <a:solidFill>
                  <a:schemeClr val="accent5">
                    <a:lumMod val="50000"/>
                  </a:schemeClr>
                </a:solidFill>
              </a:rPr>
              <a:t>4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, Y</a:t>
            </a:r>
            <a:r>
              <a:rPr lang="en-US" sz="2800" baseline="-25000" dirty="0">
                <a:solidFill>
                  <a:schemeClr val="accent5">
                    <a:lumMod val="50000"/>
                  </a:schemeClr>
                </a:solidFill>
              </a:rPr>
              <a:t>5</a:t>
            </a:r>
          </a:p>
          <a:p>
            <a:pPr lvl="2"/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GABA: GABA</a:t>
            </a:r>
            <a:r>
              <a:rPr lang="en-US" sz="2800" baseline="-25000" dirty="0">
                <a:solidFill>
                  <a:schemeClr val="accent5">
                    <a:lumMod val="50000"/>
                  </a:schemeClr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3160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61315" y="1752600"/>
            <a:ext cx="11181030" cy="51054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BNST has Anxiety-related input</a:t>
            </a:r>
          </a:p>
          <a:p>
            <a:pPr lvl="1"/>
            <a:r>
              <a:rPr lang="en-US" sz="3000" dirty="0" smtClean="0">
                <a:solidFill>
                  <a:schemeClr val="accent3">
                    <a:lumMod val="75000"/>
                  </a:schemeClr>
                </a:solidFill>
              </a:rPr>
              <a:t>Anxiogenic Receptors</a:t>
            </a:r>
          </a:p>
          <a:p>
            <a:pPr lvl="2"/>
            <a:r>
              <a:rPr lang="el-GR" sz="2800" dirty="0" smtClean="0">
                <a:solidFill>
                  <a:schemeClr val="accent5">
                    <a:lumMod val="75000"/>
                  </a:schemeClr>
                </a:solidFill>
              </a:rPr>
              <a:t>α</a:t>
            </a:r>
            <a:r>
              <a:rPr lang="en-US" sz="2800" baseline="-25000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(NE)</a:t>
            </a:r>
          </a:p>
          <a:p>
            <a:pPr lvl="2"/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Orx</a:t>
            </a:r>
            <a:r>
              <a:rPr lang="en-US" sz="2800" baseline="-25000" dirty="0" smtClean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 (Orexin = Orx)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en-US" sz="3000" dirty="0" smtClean="0">
                <a:solidFill>
                  <a:schemeClr val="accent3">
                    <a:lumMod val="75000"/>
                  </a:schemeClr>
                </a:solidFill>
              </a:rPr>
              <a:t>Anxiolytic Receptors</a:t>
            </a:r>
            <a:endParaRPr lang="en-US" sz="2800" baseline="-25000" dirty="0">
              <a:solidFill>
                <a:schemeClr val="accent5">
                  <a:lumMod val="75000"/>
                </a:schemeClr>
              </a:solidFill>
            </a:endParaRPr>
          </a:p>
          <a:p>
            <a:pPr lvl="2"/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Cb</a:t>
            </a:r>
            <a:r>
              <a:rPr lang="en-US" sz="2800" baseline="-25000" dirty="0" smtClean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 (endocannabinoids 2-AG and/or AEA)</a:t>
            </a:r>
            <a:endParaRPr lang="en-US" sz="2800" baseline="-25000" dirty="0">
              <a:solidFill>
                <a:schemeClr val="accent5">
                  <a:lumMod val="50000"/>
                </a:schemeClr>
              </a:solidFill>
            </a:endParaRPr>
          </a:p>
          <a:p>
            <a:pPr lvl="2"/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5-HT</a:t>
            </a:r>
            <a:r>
              <a:rPr lang="en-US" sz="2800" baseline="-25000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en-US" sz="2800" baseline="-25000" dirty="0">
                <a:solidFill>
                  <a:schemeClr val="accent5">
                    <a:lumMod val="75000"/>
                  </a:schemeClr>
                </a:solidFill>
              </a:rPr>
              <a:t>A</a:t>
            </a:r>
            <a:r>
              <a:rPr lang="en-US" sz="2800" baseline="-25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(serotonin = 5-HT)</a:t>
            </a:r>
            <a:endParaRPr lang="en-US" sz="2800" baseline="-25000" dirty="0">
              <a:solidFill>
                <a:schemeClr val="accent5">
                  <a:lumMod val="75000"/>
                </a:schemeClr>
              </a:solidFill>
            </a:endParaRPr>
          </a:p>
          <a:p>
            <a:pPr lvl="2"/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Orx</a:t>
            </a:r>
            <a:r>
              <a:rPr lang="en-US" sz="2800" baseline="-25000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(Orexin = Orx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 lvl="2"/>
            <a:r>
              <a:rPr lang="el-GR" sz="2800" dirty="0">
                <a:solidFill>
                  <a:schemeClr val="accent5">
                    <a:lumMod val="75000"/>
                  </a:schemeClr>
                </a:solidFill>
              </a:rPr>
              <a:t>α</a:t>
            </a:r>
            <a:r>
              <a:rPr lang="en-US" sz="2800" baseline="-25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(NE)</a:t>
            </a:r>
          </a:p>
          <a:p>
            <a:pPr lvl="2"/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  <a:p>
            <a:pPr marL="914400" lvl="2" indent="0">
              <a:buNone/>
            </a:pPr>
            <a:endParaRPr lang="en-US" sz="2800" baseline="-25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9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 smtClean="0"/>
              <a:t>Wow – SAM for sale</a:t>
            </a:r>
            <a:endParaRPr lang="en-GB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3" r="10863"/>
          <a:stretch>
            <a:fillRect/>
          </a:stretch>
        </p:blipFill>
        <p:spPr/>
      </p:pic>
      <p:pic>
        <p:nvPicPr>
          <p:cNvPr id="3" name="Picture Placeholder 2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5" r="12605"/>
          <a:stretch>
            <a:fillRect/>
          </a:stretch>
        </p:blipFill>
        <p:spPr/>
      </p:pic>
      <p:pic>
        <p:nvPicPr>
          <p:cNvPr id="4" name="Picture Placeholder 3"/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 r="1291"/>
          <a:stretch>
            <a:fillRect/>
          </a:stretch>
        </p:blipFill>
        <p:spPr/>
      </p:pic>
      <p:sp>
        <p:nvSpPr>
          <p:cNvPr id="10" name="Text Placeholder 9"/>
          <p:cNvSpPr>
            <a:spLocks noGrp="1"/>
          </p:cNvSpPr>
          <p:nvPr>
            <p:ph type="body" sz="half" idx="21"/>
          </p:nvPr>
        </p:nvSpPr>
        <p:spPr/>
        <p:txBody>
          <a:bodyPr rtlCol="0"/>
          <a:lstStyle/>
          <a:p>
            <a:pPr rtl="0"/>
            <a:r>
              <a:rPr lang="en-US" dirty="0" smtClean="0"/>
              <a:t>Mouse Model $1790</a:t>
            </a:r>
          </a:p>
          <a:p>
            <a:pPr rtl="0"/>
            <a:r>
              <a:rPr lang="en-US" dirty="0" smtClean="0"/>
              <a:t>Rat Version $1990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49783" y="6111089"/>
            <a:ext cx="8591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https://mazeengineers.com/portfolio/stress-alternatives-model-maze/</a:t>
            </a:r>
          </a:p>
        </p:txBody>
      </p:sp>
    </p:spTree>
    <p:extLst>
      <p:ext uri="{BB962C8B-B14F-4D97-AF65-F5344CB8AC3E}">
        <p14:creationId xmlns:p14="http://schemas.microsoft.com/office/powerpoint/2010/main" val="21649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-599713"/>
            <a:ext cx="30480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49" y="1982675"/>
            <a:ext cx="5207856" cy="4540313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 smtClean="0"/>
              <a:t>What is the Stria Terminalis?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4" y="1752599"/>
            <a:ext cx="10058400" cy="5010339"/>
          </a:xfrm>
        </p:spPr>
        <p:txBody>
          <a:bodyPr rtlCol="0"/>
          <a:lstStyle/>
          <a:p>
            <a:pPr rtl="0"/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Axonal Pathway from the Amygdala </a:t>
            </a:r>
            <a:endParaRPr sz="3200" dirty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r>
              <a:rPr lang="en-US" sz="3000" dirty="0" smtClean="0">
                <a:solidFill>
                  <a:schemeClr val="accent3">
                    <a:lumMod val="50000"/>
                  </a:schemeClr>
                </a:solidFill>
              </a:rPr>
              <a:t>To the BNST</a:t>
            </a:r>
            <a:endParaRPr sz="3000" dirty="0">
              <a:solidFill>
                <a:schemeClr val="accent3">
                  <a:lumMod val="50000"/>
                </a:schemeClr>
              </a:solidFill>
            </a:endParaRPr>
          </a:p>
          <a:p>
            <a:pPr rtl="0"/>
            <a:r>
              <a:rPr lang="en-US" sz="3200" dirty="0" smtClean="0"/>
              <a:t>Runs parallel to the Fornix</a:t>
            </a:r>
          </a:p>
          <a:p>
            <a:pPr lvl="1"/>
            <a:r>
              <a:rPr lang="en-US" sz="2800" dirty="0" smtClean="0"/>
              <a:t>From the Hippocampus</a:t>
            </a:r>
          </a:p>
          <a:p>
            <a:r>
              <a:rPr lang="en-US" sz="3200" dirty="0" smtClean="0"/>
              <a:t>From </a:t>
            </a:r>
            <a:r>
              <a:rPr lang="en-US" sz="3200" dirty="0" err="1" smtClean="0"/>
              <a:t>corticomedial</a:t>
            </a:r>
            <a:r>
              <a:rPr lang="en-US" sz="3200" dirty="0" smtClean="0"/>
              <a:t> Amygdala</a:t>
            </a:r>
          </a:p>
          <a:p>
            <a:r>
              <a:rPr lang="en-US" sz="3200" dirty="0" smtClean="0"/>
              <a:t>C-shape around Thalamus</a:t>
            </a:r>
          </a:p>
          <a:p>
            <a:pPr lvl="1"/>
            <a:r>
              <a:rPr lang="en-US" sz="2800" dirty="0" smtClean="0"/>
              <a:t>Some fibers to Nucleus Accumbens</a:t>
            </a:r>
            <a:endParaRPr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9252642" y="4252831"/>
            <a:ext cx="932507" cy="382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BNST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8917666" y="4444102"/>
            <a:ext cx="426893" cy="118845"/>
          </a:xfrm>
          <a:prstGeom prst="straightConnector1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1217246" y="3702870"/>
            <a:ext cx="823866" cy="887239"/>
          </a:xfrm>
          <a:prstGeom prst="ellipse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791736" y="3141552"/>
            <a:ext cx="597523" cy="568865"/>
          </a:xfrm>
          <a:prstGeom prst="ellipse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9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BNST neuroanatomy -0.26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555" y="1602442"/>
            <a:ext cx="6767652" cy="453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the BNST?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1752599"/>
            <a:ext cx="11126786" cy="487453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Anterior Commissure</a:t>
            </a:r>
          </a:p>
          <a:p>
            <a:r>
              <a:rPr lang="en-US" sz="3200" dirty="0" smtClean="0"/>
              <a:t>Medial to</a:t>
            </a:r>
            <a:r>
              <a:rPr lang="en-US" sz="3200" dirty="0"/>
              <a:t> </a:t>
            </a:r>
            <a:r>
              <a:rPr lang="en-US" sz="3200" dirty="0" smtClean="0"/>
              <a:t>                  ventricle</a:t>
            </a:r>
          </a:p>
          <a:p>
            <a:pPr lvl="1"/>
            <a:r>
              <a:rPr lang="en-US" sz="3000" dirty="0" smtClean="0"/>
              <a:t>Striatum                      </a:t>
            </a:r>
            <a:r>
              <a:rPr lang="en-US" dirty="0" smtClean="0"/>
              <a:t>internal</a:t>
            </a:r>
          </a:p>
          <a:p>
            <a:pPr lvl="1"/>
            <a:r>
              <a:rPr lang="en-US" sz="3000" dirty="0"/>
              <a:t>Septum </a:t>
            </a:r>
            <a:r>
              <a:rPr lang="en-US" sz="3000" dirty="0" smtClean="0"/>
              <a:t>                       </a:t>
            </a:r>
            <a:r>
              <a:rPr lang="en-US" dirty="0" smtClean="0"/>
              <a:t>capsule</a:t>
            </a:r>
            <a:endParaRPr lang="en-US" dirty="0"/>
          </a:p>
          <a:p>
            <a:pPr lvl="1"/>
            <a:r>
              <a:rPr lang="en-US" sz="3000" dirty="0" smtClean="0"/>
              <a:t>Amygdala</a:t>
            </a:r>
          </a:p>
          <a:p>
            <a:pPr lvl="2"/>
            <a:r>
              <a:rPr lang="en-US" sz="2800" dirty="0" smtClean="0"/>
              <a:t>At the level of the</a:t>
            </a:r>
          </a:p>
          <a:p>
            <a:pPr marL="914400" lvl="2" indent="0">
              <a:buNone/>
            </a:pPr>
            <a:r>
              <a:rPr lang="en-US" sz="2800" dirty="0" smtClean="0"/>
              <a:t>Basolateral Amygdala</a:t>
            </a:r>
          </a:p>
          <a:p>
            <a:pPr marL="914400" lvl="2" indent="0">
              <a:buNone/>
            </a:pPr>
            <a:r>
              <a:rPr lang="en-US" sz="2800" dirty="0" smtClean="0"/>
              <a:t>(BLA)</a:t>
            </a:r>
            <a:endParaRPr lang="en-US" sz="2800" dirty="0"/>
          </a:p>
        </p:txBody>
      </p:sp>
      <p:sp>
        <p:nvSpPr>
          <p:cNvPr id="9" name="Down Arrow 8"/>
          <p:cNvSpPr/>
          <p:nvPr/>
        </p:nvSpPr>
        <p:spPr>
          <a:xfrm rot="21216544">
            <a:off x="9357365" y="1466616"/>
            <a:ext cx="465323" cy="3062523"/>
          </a:xfrm>
          <a:prstGeom prst="downArrow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Down Arrow 9"/>
          <p:cNvSpPr/>
          <p:nvPr/>
        </p:nvSpPr>
        <p:spPr>
          <a:xfrm rot="697526">
            <a:off x="8250079" y="1466964"/>
            <a:ext cx="465323" cy="3080846"/>
          </a:xfrm>
          <a:prstGeom prst="downArrow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8432940" y="4482967"/>
            <a:ext cx="1447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dirty="0"/>
              <a:t>Ant </a:t>
            </a:r>
            <a:r>
              <a:rPr lang="en-US" altLang="en-US" sz="1600" dirty="0" err="1"/>
              <a:t>Comm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32049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the BNST?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1752599"/>
            <a:ext cx="11126786" cy="487453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Posterior to </a:t>
            </a:r>
          </a:p>
          <a:p>
            <a:pPr lvl="1"/>
            <a:r>
              <a:rPr lang="en-US" sz="3000" dirty="0" smtClean="0"/>
              <a:t>Nucleus Accumbens</a:t>
            </a:r>
          </a:p>
          <a:p>
            <a:r>
              <a:rPr lang="en-US" sz="3200" dirty="0" smtClean="0"/>
              <a:t>Anterior to </a:t>
            </a:r>
          </a:p>
          <a:p>
            <a:pPr lvl="1"/>
            <a:r>
              <a:rPr lang="en-US" sz="3000" dirty="0" smtClean="0"/>
              <a:t>Thalamus</a:t>
            </a:r>
          </a:p>
          <a:p>
            <a:pPr lvl="1"/>
            <a:r>
              <a:rPr lang="en-US" sz="3000" dirty="0" smtClean="0"/>
              <a:t>Hypothalamus</a:t>
            </a:r>
          </a:p>
          <a:p>
            <a:r>
              <a:rPr lang="en-US" sz="3400" dirty="0" smtClean="0"/>
              <a:t>Ventral to Septum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367" y="0"/>
            <a:ext cx="6458346" cy="284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6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-184062"/>
            <a:ext cx="10058402" cy="1219200"/>
          </a:xfrm>
        </p:spPr>
        <p:txBody>
          <a:bodyPr rtlCol="0"/>
          <a:lstStyle/>
          <a:p>
            <a:pPr rtl="0"/>
            <a:r>
              <a:rPr lang="en-GB" dirty="0" smtClean="0"/>
              <a:t>BNST Structure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6170" y="929323"/>
            <a:ext cx="5350598" cy="4187952"/>
          </a:xfrm>
        </p:spPr>
        <p:txBody>
          <a:bodyPr rtlCol="0"/>
          <a:lstStyle/>
          <a:p>
            <a:pPr rtl="0"/>
            <a:r>
              <a:rPr lang="en-GB" sz="3200" dirty="0" smtClean="0"/>
              <a:t>Size    (18 subregions)</a:t>
            </a:r>
          </a:p>
          <a:p>
            <a:pPr marL="512763" lvl="1" indent="-282575"/>
            <a:r>
              <a:rPr lang="en-GB" sz="3000" dirty="0" smtClean="0"/>
              <a:t>small sunflower seed</a:t>
            </a:r>
            <a:endParaRPr lang="en-GB" sz="3000" dirty="0"/>
          </a:p>
          <a:p>
            <a:pPr marL="512763" lvl="1" indent="-282575"/>
            <a:r>
              <a:rPr lang="en-GB" sz="3000" baseline="30000" dirty="0" smtClean="0"/>
              <a:t>1</a:t>
            </a:r>
            <a:r>
              <a:rPr lang="en-GB" sz="3000" dirty="0" smtClean="0"/>
              <a:t>/</a:t>
            </a:r>
            <a:r>
              <a:rPr lang="en-GB" sz="3000" baseline="-25000" dirty="0" smtClean="0"/>
              <a:t>10</a:t>
            </a:r>
            <a:r>
              <a:rPr lang="en-GB" sz="3000" baseline="30000" dirty="0" smtClean="0"/>
              <a:t>th</a:t>
            </a:r>
            <a:r>
              <a:rPr lang="en-GB" sz="3000" dirty="0" smtClean="0"/>
              <a:t> size of amygdala</a:t>
            </a:r>
            <a:endParaRPr lang="en-GB" sz="3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10784886"/>
              </p:ext>
            </p:extLst>
          </p:nvPr>
        </p:nvGraphicFramePr>
        <p:xfrm>
          <a:off x="5993392" y="170296"/>
          <a:ext cx="6092984" cy="522524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340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577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012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476207">
                <a:tc>
                  <a:txBody>
                    <a:bodyPr/>
                    <a:lstStyle/>
                    <a:p>
                      <a:pPr rtl="0"/>
                      <a:r>
                        <a:rPr lang="en-GB" sz="2800" dirty="0" smtClean="0"/>
                        <a:t>Division: Position</a:t>
                      </a:r>
                      <a:endParaRPr sz="28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 smtClean="0"/>
                        <a:t>Anterior</a:t>
                      </a:r>
                    </a:p>
                    <a:p>
                      <a:pPr algn="ctr" rtl="0"/>
                      <a:r>
                        <a:rPr lang="en-US" sz="2800" dirty="0" smtClean="0"/>
                        <a:t>nuclei</a:t>
                      </a:r>
                      <a:endParaRPr sz="28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 smtClean="0"/>
                        <a:t>Posterior</a:t>
                      </a:r>
                    </a:p>
                    <a:p>
                      <a:pPr algn="ctr" rtl="0"/>
                      <a:r>
                        <a:rPr lang="en-US" sz="2800" dirty="0" smtClean="0"/>
                        <a:t>nuclei</a:t>
                      </a:r>
                      <a:endParaRPr sz="28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9203">
                <a:tc>
                  <a:txBody>
                    <a:bodyPr/>
                    <a:lstStyle/>
                    <a:p>
                      <a:pPr rtl="0"/>
                      <a:r>
                        <a:rPr lang="en-US" dirty="0" smtClean="0"/>
                        <a:t>Above AC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aseline="0" dirty="0" smtClean="0"/>
                        <a:t>Anteromedial (am) </a:t>
                      </a:r>
                      <a:r>
                        <a:rPr lang="en-US" dirty="0" smtClean="0"/>
                        <a:t>Antero</a:t>
                      </a:r>
                      <a:r>
                        <a:rPr lang="en-US" baseline="0" dirty="0" smtClean="0"/>
                        <a:t>lateral (al)</a:t>
                      </a:r>
                    </a:p>
                    <a:p>
                      <a:pPr algn="ctr" rtl="0"/>
                      <a:r>
                        <a:rPr lang="en-US" baseline="0" dirty="0" smtClean="0"/>
                        <a:t>Oval (</a:t>
                      </a:r>
                      <a:r>
                        <a:rPr lang="en-US" baseline="0" dirty="0" err="1" smtClean="0"/>
                        <a:t>ov</a:t>
                      </a:r>
                      <a:r>
                        <a:rPr lang="en-US" baseline="0" dirty="0" smtClean="0"/>
                        <a:t>) </a:t>
                      </a:r>
                      <a:r>
                        <a:rPr lang="en-US" baseline="0" dirty="0" err="1" smtClean="0"/>
                        <a:t>Juxtacapsular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ju</a:t>
                      </a:r>
                      <a:r>
                        <a:rPr lang="en-US" baseline="0" dirty="0" smtClean="0"/>
                        <a:t>)</a:t>
                      </a:r>
                    </a:p>
                    <a:p>
                      <a:pPr algn="ctr" rtl="0"/>
                      <a:r>
                        <a:rPr lang="en-US" baseline="0" dirty="0" smtClean="0"/>
                        <a:t>Principle (</a:t>
                      </a:r>
                      <a:r>
                        <a:rPr lang="en-US" baseline="0" dirty="0" err="1" smtClean="0"/>
                        <a:t>pr</a:t>
                      </a:r>
                      <a:r>
                        <a:rPr lang="en-US" baseline="0" dirty="0" smtClean="0"/>
                        <a:t>)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Principle</a:t>
                      </a:r>
                      <a:endParaRPr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Transverse (</a:t>
                      </a:r>
                      <a:r>
                        <a:rPr lang="en-US" dirty="0" err="1" smtClean="0"/>
                        <a:t>tr</a:t>
                      </a:r>
                      <a:r>
                        <a:rPr lang="en-US" dirty="0" smtClean="0"/>
                        <a:t>)</a:t>
                      </a:r>
                    </a:p>
                    <a:p>
                      <a:pPr algn="ctr" rtl="0"/>
                      <a:r>
                        <a:rPr lang="en-US" dirty="0" err="1" smtClean="0"/>
                        <a:t>Interfascicular</a:t>
                      </a:r>
                      <a:r>
                        <a:rPr lang="en-US" dirty="0" smtClean="0"/>
                        <a:t> (if)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9203">
                <a:tc>
                  <a:txBody>
                    <a:bodyPr/>
                    <a:lstStyle/>
                    <a:p>
                      <a:pPr rtl="0"/>
                      <a:r>
                        <a:rPr lang="en-US" dirty="0" smtClean="0"/>
                        <a:t>Below AC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Anteromedial, Fusiform (</a:t>
                      </a:r>
                      <a:r>
                        <a:rPr lang="en-US" baseline="0" dirty="0" err="1" smtClean="0"/>
                        <a:t>fu</a:t>
                      </a:r>
                      <a:r>
                        <a:rPr lang="en-US" baseline="0" dirty="0" smtClean="0"/>
                        <a:t>)</a:t>
                      </a:r>
                      <a:endParaRPr lang="en-US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Antero</a:t>
                      </a:r>
                      <a:r>
                        <a:rPr lang="en-US" baseline="0" dirty="0" smtClean="0"/>
                        <a:t>lateral, Dorsomedial (</a:t>
                      </a:r>
                      <a:r>
                        <a:rPr lang="en-US" baseline="0" dirty="0" err="1" smtClean="0"/>
                        <a:t>dm</a:t>
                      </a:r>
                      <a:r>
                        <a:rPr lang="en-US" baseline="0" dirty="0" smtClean="0"/>
                        <a:t>)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Magnocellular (mg) </a:t>
                      </a:r>
                      <a:endParaRPr lang="en-US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Ventral (v)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Rhomboid (</a:t>
                      </a:r>
                      <a:r>
                        <a:rPr lang="en-US" baseline="0" dirty="0" err="1" smtClean="0"/>
                        <a:t>rh</a:t>
                      </a:r>
                      <a:r>
                        <a:rPr lang="en-US" baseline="0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 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0"/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8" y="2689139"/>
            <a:ext cx="5808968" cy="43980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34971" y="6127533"/>
            <a:ext cx="3440316" cy="959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 smtClean="0"/>
              <a:t>Neuropeptides produced in the BNST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7695" y="1421394"/>
            <a:ext cx="6174463" cy="5269117"/>
          </a:xfrm>
        </p:spPr>
        <p:txBody>
          <a:bodyPr rtlCol="0">
            <a:normAutofit/>
          </a:bodyPr>
          <a:lstStyle/>
          <a:p>
            <a:pPr rtl="0"/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</a:rPr>
              <a:t>Angiotensin 2</a:t>
            </a:r>
          </a:p>
          <a:p>
            <a:pPr rtl="0"/>
            <a:r>
              <a:rPr lang="en-GB" sz="3200" dirty="0" smtClean="0">
                <a:solidFill>
                  <a:schemeClr val="accent3">
                    <a:lumMod val="50000"/>
                  </a:schemeClr>
                </a:solidFill>
              </a:rPr>
              <a:t>Arginine Vasopressin (AVP)</a:t>
            </a:r>
          </a:p>
          <a:p>
            <a:pPr rtl="0"/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</a:rPr>
              <a:t>Cholecystokinin (CCK)</a:t>
            </a:r>
          </a:p>
          <a:p>
            <a:pPr rtl="0"/>
            <a:r>
              <a:rPr lang="en-GB" sz="3200" dirty="0" smtClean="0">
                <a:solidFill>
                  <a:schemeClr val="accent5">
                    <a:lumMod val="75000"/>
                  </a:schemeClr>
                </a:solidFill>
              </a:rPr>
              <a:t>Corticotropin Releasing Factor (CRF)</a:t>
            </a:r>
          </a:p>
          <a:p>
            <a:pPr rtl="0"/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Dynorphin (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Dyn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rtl="0"/>
            <a:r>
              <a:rPr lang="en-GB" sz="3200" dirty="0" smtClean="0">
                <a:solidFill>
                  <a:schemeClr val="accent2">
                    <a:lumMod val="50000"/>
                  </a:schemeClr>
                </a:solidFill>
              </a:rPr>
              <a:t>Enkephalin (</a:t>
            </a:r>
            <a:r>
              <a:rPr lang="en-GB" sz="3200" dirty="0" err="1" smtClean="0">
                <a:solidFill>
                  <a:schemeClr val="accent2">
                    <a:lumMod val="50000"/>
                  </a:schemeClr>
                </a:solidFill>
              </a:rPr>
              <a:t>Enk</a:t>
            </a:r>
            <a:r>
              <a:rPr lang="en-GB" sz="32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rtl="0"/>
            <a:endParaRPr lang="en-GB" sz="3200" dirty="0"/>
          </a:p>
        </p:txBody>
      </p:sp>
      <p:graphicFrame>
        <p:nvGraphicFramePr>
          <p:cNvPr id="9" name="Content Placeholder 8" descr="Basic Block List showing 6 groups of boxes, each a different colour, arranged from left to right and top to bottom by row with 2 boxes in each row.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13519255"/>
              </p:ext>
            </p:extLst>
          </p:nvPr>
        </p:nvGraphicFramePr>
        <p:xfrm>
          <a:off x="6172200" y="1825625"/>
          <a:ext cx="4951413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319319" y="1394237"/>
            <a:ext cx="4753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Local BNST Receptors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 smtClean="0"/>
              <a:t>Neuropeptides produced in the BNST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7695" y="1421394"/>
            <a:ext cx="6174463" cy="5269117"/>
          </a:xfrm>
        </p:spPr>
        <p:txBody>
          <a:bodyPr rtlCol="0">
            <a:normAutofit/>
          </a:bodyPr>
          <a:lstStyle/>
          <a:p>
            <a:pPr rtl="0"/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</a:rPr>
              <a:t>Galanin (Gal)</a:t>
            </a:r>
          </a:p>
          <a:p>
            <a:pPr rtl="0"/>
            <a:r>
              <a:rPr lang="en-GB" sz="3200" dirty="0" smtClean="0">
                <a:solidFill>
                  <a:schemeClr val="accent3">
                    <a:lumMod val="50000"/>
                  </a:schemeClr>
                </a:solidFill>
              </a:rPr>
              <a:t>Neurokinin B (NK</a:t>
            </a:r>
            <a:r>
              <a:rPr lang="en-GB" sz="3200" baseline="-25000" dirty="0" smtClean="0">
                <a:solidFill>
                  <a:schemeClr val="accent3">
                    <a:lumMod val="50000"/>
                  </a:schemeClr>
                </a:solidFill>
              </a:rPr>
              <a:t>B</a:t>
            </a:r>
            <a:r>
              <a:rPr lang="en-GB" sz="32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 rtl="0"/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</a:rPr>
              <a:t>Neuropeptide Y (NPY)</a:t>
            </a:r>
          </a:p>
          <a:p>
            <a:pPr rtl="0"/>
            <a:r>
              <a:rPr lang="en-GB" sz="3200" dirty="0" smtClean="0">
                <a:solidFill>
                  <a:schemeClr val="accent5">
                    <a:lumMod val="75000"/>
                  </a:schemeClr>
                </a:solidFill>
              </a:rPr>
              <a:t>Neurotensin (NT)</a:t>
            </a:r>
          </a:p>
          <a:p>
            <a:pPr rtl="0"/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Pituitary AC activating polypeptide (PACAP)</a:t>
            </a:r>
          </a:p>
          <a:p>
            <a:pPr rtl="0"/>
            <a:r>
              <a:rPr lang="en-GB" sz="3200" dirty="0" smtClean="0">
                <a:solidFill>
                  <a:schemeClr val="accent2">
                    <a:lumMod val="50000"/>
                  </a:schemeClr>
                </a:solidFill>
              </a:rPr>
              <a:t>Somatostatin (</a:t>
            </a:r>
            <a:r>
              <a:rPr lang="en-GB" sz="3200" dirty="0" err="1" smtClean="0">
                <a:solidFill>
                  <a:schemeClr val="accent2">
                    <a:lumMod val="50000"/>
                  </a:schemeClr>
                </a:solidFill>
              </a:rPr>
              <a:t>Sst</a:t>
            </a:r>
            <a:r>
              <a:rPr lang="en-GB" sz="32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rtl="0"/>
            <a:endParaRPr lang="en-GB" sz="3200" dirty="0"/>
          </a:p>
        </p:txBody>
      </p:sp>
      <p:graphicFrame>
        <p:nvGraphicFramePr>
          <p:cNvPr id="9" name="Content Placeholder 8" descr="Basic Block List showing 6 groups of boxes, each a different colour, arranged from left to right and top to bottom by row with 2 boxes in each row.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50847922"/>
              </p:ext>
            </p:extLst>
          </p:nvPr>
        </p:nvGraphicFramePr>
        <p:xfrm>
          <a:off x="6172200" y="1825625"/>
          <a:ext cx="4951413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319319" y="1394237"/>
            <a:ext cx="4753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Local BNST Receptors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33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 smtClean="0"/>
              <a:t>Neuropeptides and other Neuromodulators produced in the BNST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7695" y="1421394"/>
            <a:ext cx="6174463" cy="5436606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</a:rPr>
              <a:t>Substance P (SP)</a:t>
            </a:r>
          </a:p>
          <a:p>
            <a:pPr rtl="0"/>
            <a:r>
              <a:rPr lang="en-GB" sz="3200" dirty="0" smtClean="0">
                <a:solidFill>
                  <a:schemeClr val="accent3">
                    <a:lumMod val="50000"/>
                  </a:schemeClr>
                </a:solidFill>
              </a:rPr>
              <a:t>Vasoactive Intestinal Peptide (VIP)</a:t>
            </a:r>
          </a:p>
          <a:p>
            <a:pPr rtl="0"/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</a:rPr>
              <a:t>Calbindin (</a:t>
            </a:r>
            <a:r>
              <a:rPr lang="en-GB" sz="3200" dirty="0" err="1" smtClean="0">
                <a:solidFill>
                  <a:schemeClr val="accent1">
                    <a:lumMod val="75000"/>
                  </a:schemeClr>
                </a:solidFill>
              </a:rPr>
              <a:t>CaB</a:t>
            </a:r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rtl="0"/>
            <a:r>
              <a:rPr lang="en-GB" sz="3200" dirty="0" smtClean="0">
                <a:solidFill>
                  <a:schemeClr val="accent5">
                    <a:lumMod val="75000"/>
                  </a:schemeClr>
                </a:solidFill>
              </a:rPr>
              <a:t>Calretinin (CR)</a:t>
            </a:r>
          </a:p>
          <a:p>
            <a:pPr rtl="0"/>
            <a:r>
              <a:rPr lang="en-GB" sz="3200" dirty="0" smtClean="0">
                <a:solidFill>
                  <a:schemeClr val="accent6">
                    <a:lumMod val="50000"/>
                  </a:schemeClr>
                </a:solidFill>
              </a:rPr>
              <a:t>Nociceptin</a:t>
            </a:r>
          </a:p>
          <a:p>
            <a:pPr rtl="0"/>
            <a:r>
              <a:rPr lang="en-GB" sz="3200" dirty="0" smtClean="0">
                <a:solidFill>
                  <a:schemeClr val="accent2">
                    <a:lumMod val="50000"/>
                  </a:schemeClr>
                </a:solidFill>
              </a:rPr>
              <a:t>Endocannabinoids </a:t>
            </a:r>
          </a:p>
          <a:p>
            <a:pPr marL="0" indent="0" rtl="0">
              <a:buNone/>
            </a:pPr>
            <a:r>
              <a:rPr lang="en-GB" sz="2600" dirty="0" smtClean="0">
                <a:solidFill>
                  <a:schemeClr val="accent2">
                    <a:lumMod val="50000"/>
                  </a:schemeClr>
                </a:solidFill>
              </a:rPr>
              <a:t>2 </a:t>
            </a:r>
            <a:r>
              <a:rPr lang="en-GB" sz="2600" dirty="0" err="1" smtClean="0">
                <a:solidFill>
                  <a:schemeClr val="accent2">
                    <a:lumMod val="50000"/>
                  </a:schemeClr>
                </a:solidFill>
              </a:rPr>
              <a:t>arachidonoylglycerol</a:t>
            </a:r>
            <a:r>
              <a:rPr lang="en-GB" sz="2600" dirty="0" smtClean="0">
                <a:solidFill>
                  <a:schemeClr val="accent2">
                    <a:lumMod val="50000"/>
                  </a:schemeClr>
                </a:solidFill>
              </a:rPr>
              <a:t> (2-AG) and/or anandamide (AEA) </a:t>
            </a:r>
            <a:endParaRPr lang="en-GB" sz="26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9" name="Content Placeholder 8" descr="Basic Block List showing 6 groups of boxes, each a different colour, arranged from left to right and top to bottom by row with 2 boxes in each row.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42898539"/>
              </p:ext>
            </p:extLst>
          </p:nvPr>
        </p:nvGraphicFramePr>
        <p:xfrm>
          <a:off x="6172200" y="1825625"/>
          <a:ext cx="4951413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319319" y="1394237"/>
            <a:ext cx="4753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Local BNST Receptors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69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</Template>
  <TotalTime>1015</TotalTime>
  <Words>866</Words>
  <Application>Microsoft Office PowerPoint</Application>
  <PresentationFormat>Custom</PresentationFormat>
  <Paragraphs>203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tf03431377</vt:lpstr>
      <vt:lpstr>Anxiety and BNST Peptides  – An Introduction</vt:lpstr>
      <vt:lpstr>What is the BNST?</vt:lpstr>
      <vt:lpstr>What is the Stria Terminalis?</vt:lpstr>
      <vt:lpstr>Where is the BNST?</vt:lpstr>
      <vt:lpstr>Where is the BNST?</vt:lpstr>
      <vt:lpstr>BNST Structure</vt:lpstr>
      <vt:lpstr>Neuropeptides produced in the BNST</vt:lpstr>
      <vt:lpstr>Neuropeptides produced in the BNST</vt:lpstr>
      <vt:lpstr>Neuropeptides and other Neuromodulators produced in the BNST</vt:lpstr>
      <vt:lpstr>Neuromodulators projecting to the BNST</vt:lpstr>
      <vt:lpstr>Afferent projections to the BNST</vt:lpstr>
      <vt:lpstr>Major inputs to the BNST</vt:lpstr>
      <vt:lpstr>Efferent projections from the BNST</vt:lpstr>
      <vt:lpstr>Hormone-related projections to HPA Axis from the BNST</vt:lpstr>
      <vt:lpstr>Anxiety</vt:lpstr>
      <vt:lpstr>So…  What is Anxiety?</vt:lpstr>
      <vt:lpstr>Anxiety is Related to Stress</vt:lpstr>
      <vt:lpstr>Anxiety is stimulated by specific Neurochemicals</vt:lpstr>
      <vt:lpstr>Anxiety is inhibited by specific Neurochemicals</vt:lpstr>
      <vt:lpstr>Anxiety is stimulated via specific Brain Regions</vt:lpstr>
      <vt:lpstr>Definitions must be carefully constructed</vt:lpstr>
      <vt:lpstr>Conclusions</vt:lpstr>
      <vt:lpstr>Conclusions</vt:lpstr>
      <vt:lpstr>Wow – SAM for sale</vt:lpstr>
      <vt:lpstr>PowerPoint Presentation</vt:lpstr>
    </vt:vector>
  </TitlesOfParts>
  <Company>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Anxiety and BNST Peptides  – An Introduction</dc:title>
  <dc:creator>Cliff H Summers</dc:creator>
  <cp:lastModifiedBy>Cliff H Summers</cp:lastModifiedBy>
  <cp:revision>45</cp:revision>
  <dcterms:created xsi:type="dcterms:W3CDTF">2018-01-16T19:31:33Z</dcterms:created>
  <dcterms:modified xsi:type="dcterms:W3CDTF">2018-01-19T22:15:26Z</dcterms:modified>
</cp:coreProperties>
</file>